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2"/>
  </p:notesMasterIdLst>
  <p:sldIdLst>
    <p:sldId id="256" r:id="rId2"/>
    <p:sldId id="583" r:id="rId3"/>
    <p:sldId id="308" r:id="rId4"/>
    <p:sldId id="309" r:id="rId5"/>
    <p:sldId id="310" r:id="rId6"/>
    <p:sldId id="260" r:id="rId7"/>
    <p:sldId id="261" r:id="rId8"/>
    <p:sldId id="263" r:id="rId9"/>
    <p:sldId id="584" r:id="rId10"/>
    <p:sldId id="338" r:id="rId11"/>
    <p:sldId id="339" r:id="rId12"/>
    <p:sldId id="340" r:id="rId13"/>
    <p:sldId id="341" r:id="rId14"/>
    <p:sldId id="345" r:id="rId15"/>
    <p:sldId id="346" r:id="rId16"/>
    <p:sldId id="262" r:id="rId17"/>
    <p:sldId id="577" r:id="rId18"/>
    <p:sldId id="585" r:id="rId19"/>
    <p:sldId id="311" r:id="rId20"/>
    <p:sldId id="312" r:id="rId21"/>
    <p:sldId id="257" r:id="rId22"/>
    <p:sldId id="273" r:id="rId23"/>
    <p:sldId id="276" r:id="rId24"/>
    <p:sldId id="278" r:id="rId25"/>
    <p:sldId id="272" r:id="rId26"/>
    <p:sldId id="258" r:id="rId27"/>
    <p:sldId id="265" r:id="rId28"/>
    <p:sldId id="279" r:id="rId29"/>
    <p:sldId id="280" r:id="rId30"/>
    <p:sldId id="281" r:id="rId31"/>
    <p:sldId id="287" r:id="rId32"/>
    <p:sldId id="313" r:id="rId33"/>
    <p:sldId id="314" r:id="rId34"/>
    <p:sldId id="264" r:id="rId35"/>
    <p:sldId id="266" r:id="rId36"/>
    <p:sldId id="267" r:id="rId37"/>
    <p:sldId id="578" r:id="rId38"/>
    <p:sldId id="579" r:id="rId39"/>
    <p:sldId id="580" r:id="rId40"/>
    <p:sldId id="270" r:id="rId41"/>
    <p:sldId id="271" r:id="rId42"/>
    <p:sldId id="275" r:id="rId43"/>
    <p:sldId id="582" r:id="rId44"/>
    <p:sldId id="449" r:id="rId45"/>
    <p:sldId id="451" r:id="rId46"/>
    <p:sldId id="452" r:id="rId47"/>
    <p:sldId id="486" r:id="rId48"/>
    <p:sldId id="502" r:id="rId49"/>
    <p:sldId id="560" r:id="rId50"/>
    <p:sldId id="454" r:id="rId51"/>
    <p:sldId id="282" r:id="rId52"/>
    <p:sldId id="373" r:id="rId53"/>
    <p:sldId id="453" r:id="rId54"/>
    <p:sldId id="396" r:id="rId55"/>
    <p:sldId id="397" r:id="rId56"/>
    <p:sldId id="535" r:id="rId57"/>
    <p:sldId id="398" r:id="rId58"/>
    <p:sldId id="399" r:id="rId59"/>
    <p:sldId id="400" r:id="rId60"/>
    <p:sldId id="401" r:id="rId61"/>
    <p:sldId id="402" r:id="rId62"/>
    <p:sldId id="403" r:id="rId63"/>
    <p:sldId id="404" r:id="rId64"/>
    <p:sldId id="405" r:id="rId65"/>
    <p:sldId id="406" r:id="rId66"/>
    <p:sldId id="407" r:id="rId67"/>
    <p:sldId id="408" r:id="rId68"/>
    <p:sldId id="409" r:id="rId69"/>
    <p:sldId id="457" r:id="rId70"/>
    <p:sldId id="460" r:id="rId71"/>
    <p:sldId id="461" r:id="rId72"/>
    <p:sldId id="462" r:id="rId73"/>
    <p:sldId id="415" r:id="rId74"/>
    <p:sldId id="562" r:id="rId75"/>
    <p:sldId id="563" r:id="rId76"/>
    <p:sldId id="564" r:id="rId77"/>
    <p:sldId id="565" r:id="rId78"/>
    <p:sldId id="433" r:id="rId79"/>
    <p:sldId id="566" r:id="rId80"/>
    <p:sldId id="476" r:id="rId81"/>
    <p:sldId id="567" r:id="rId82"/>
    <p:sldId id="568" r:id="rId83"/>
    <p:sldId id="569" r:id="rId84"/>
    <p:sldId id="570" r:id="rId85"/>
    <p:sldId id="484" r:id="rId86"/>
    <p:sldId id="571" r:id="rId87"/>
    <p:sldId id="572" r:id="rId88"/>
    <p:sldId id="573" r:id="rId89"/>
    <p:sldId id="575" r:id="rId90"/>
    <p:sldId id="576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8" autoAdjust="0"/>
    <p:restoredTop sz="87071"/>
  </p:normalViewPr>
  <p:slideViewPr>
    <p:cSldViewPr snapToGrid="0" snapToObjects="1">
      <p:cViewPr>
        <p:scale>
          <a:sx n="130" d="100"/>
          <a:sy n="130" d="100"/>
        </p:scale>
        <p:origin x="856" y="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DB124-C775-224B-80A4-EFD80A46FCA9}" type="datetimeFigureOut">
              <a:rPr lang="en-US"/>
              <a:t>5/13/22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EDB8A-C9A9-BC4B-8946-88F71FBB8297}" type="slidenum">
              <a:r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7675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r>
              <a:rPr lang="en-US" sz="2200">
                <a:latin typeface="Lucida Grande" charset="0"/>
                <a:cs typeface="Lucida Grande" charset="0"/>
                <a:sym typeface="Lucida Grande" charset="0"/>
              </a:rPr>
              <a:t>• Use one-sided binomial test for clarity of exposition</a:t>
            </a:r>
          </a:p>
          <a:p>
            <a:r>
              <a:rPr lang="en-US" sz="2200">
                <a:latin typeface="Lucida Grande" charset="0"/>
                <a:cs typeface="Lucida Grande" charset="0"/>
                <a:sym typeface="Lucida Grande" charset="0"/>
              </a:rPr>
              <a:t>• Rejection criterion at significance level α = .05 is k ≥ 22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9" name="Shape 5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• Some simple measures are also nearly equivalent to each other (but note that z-score and t-score are completely different measures)</a:t>
            </a:r>
          </a:p>
          <a:p>
            <a:r>
              <a:t>• Connections between simple measures and statistical measures because of mathematical derivation (simple AM is often approximation to “correct” statistical AM)</a:t>
            </a:r>
          </a:p>
          <a:p>
            <a:r>
              <a:t>• Recommended measures (Evert 2008) give four different perspectives on 1</a:t>
            </a:r>
            <a:r>
              <a:rPr baseline="31999"/>
              <a:t>st</a:t>
            </a:r>
            <a:r>
              <a:t>-order statistical association</a:t>
            </a:r>
          </a:p>
          <a:p>
            <a:r>
              <a:t>• We'll get back to the selection of an appropriate AM later on!</a:t>
            </a:r>
          </a:p>
          <a:p>
            <a:r>
              <a:t>• Sketch Engine™ claims to implement scaled version of the Dice coefficient (according to online documentation); up to September 2006, a nonstandard heuristic variant of MI was used</a:t>
            </a:r>
          </a:p>
        </p:txBody>
      </p:sp>
    </p:spTree>
    <p:extLst>
      <p:ext uri="{BB962C8B-B14F-4D97-AF65-F5344CB8AC3E}">
        <p14:creationId xmlns:p14="http://schemas.microsoft.com/office/powerpoint/2010/main" val="4203061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EDB8A-C9A9-BC4B-8946-88F71FBB8297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520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75862-B9B4-41A3-958D-CC737E2ECE4A}" type="slidenum">
              <a:rPr lang="de-DE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945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mention:</a:t>
            </a:r>
            <a:r>
              <a:rPr lang="en-US" baseline="0"/>
              <a:t> we also included n-gram databases (Web1T5, Google Books) in the evaluation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75862-B9B4-41A3-958D-CC737E2ECE4A}" type="slidenum">
              <a:rPr lang="de-DE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0499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mention:</a:t>
            </a:r>
            <a:r>
              <a:rPr lang="en-US" baseline="0"/>
              <a:t> we also included n-gram databases (Web1T5, Google Books) in the evaluation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75862-B9B4-41A3-958D-CC737E2ECE4A}" type="slidenum">
              <a:rPr lang="de-DE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085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r>
              <a:rPr lang="en-US" sz="2200">
                <a:latin typeface="Lucida Grande" charset="0"/>
                <a:cs typeface="Lucida Grande" charset="0"/>
                <a:sym typeface="Lucida Grande" charset="0"/>
              </a:rPr>
              <a:t>• In order to determine the true sampling distribution and estimate the risk of a type II error, need to make assumption about true proportion, e.g. π = .25</a:t>
            </a:r>
          </a:p>
          <a:p>
            <a:r>
              <a:rPr lang="en-US" sz="2200">
                <a:latin typeface="Lucida Grande" charset="0"/>
                <a:cs typeface="Lucida Grande" charset="0"/>
                <a:sym typeface="Lucida Grande" charset="0"/>
              </a:rPr>
              <a:t>• With rejection criterion k ≥ 22, we commit a type II error for every sample with k ≤ 21 (for situation where H</a:t>
            </a:r>
            <a:r>
              <a:rPr lang="en-US" sz="2200" baseline="-6000">
                <a:latin typeface="Lucida Grande" charset="0"/>
                <a:cs typeface="Lucida Grande" charset="0"/>
                <a:sym typeface="Lucida Grande" charset="0"/>
              </a:rPr>
              <a:t>0</a:t>
            </a:r>
            <a:r>
              <a:rPr lang="en-US" sz="2200">
                <a:latin typeface="Lucida Grande" charset="0"/>
                <a:cs typeface="Lucida Grande" charset="0"/>
                <a:sym typeface="Lucida Grande" charset="0"/>
              </a:rPr>
              <a:t> is not true)</a:t>
            </a:r>
          </a:p>
          <a:p>
            <a:r>
              <a:rPr lang="en-US" sz="2200">
                <a:latin typeface="Lucida Grande" charset="0"/>
                <a:cs typeface="Lucida Grande" charset="0"/>
                <a:sym typeface="Lucida Grande" charset="0"/>
              </a:rPr>
              <a:t>• Risk of type II error = left tail probability</a:t>
            </a:r>
          </a:p>
          <a:p>
            <a:r>
              <a:rPr lang="en-US" sz="2200">
                <a:latin typeface="Lucida Grande" charset="0"/>
                <a:cs typeface="Lucida Grande" charset="0"/>
                <a:sym typeface="Lucida Grande" charset="0"/>
              </a:rPr>
              <a:t>• Type II risk &gt;&gt; type I risk (because hypothesis tests are conservative wrt. type I errors)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r>
              <a:rPr lang="en-US" sz="2200">
                <a:latin typeface="Lucida Grande" charset="0"/>
                <a:cs typeface="Lucida Grande" charset="0"/>
                <a:sym typeface="Lucida Grande" charset="0"/>
              </a:rPr>
              <a:t>• Here: considerable type II risk despite large effect size of 10% points</a:t>
            </a:r>
          </a:p>
          <a:p>
            <a:r>
              <a:rPr lang="en-US" sz="2200">
                <a:latin typeface="Lucida Grande" charset="0"/>
                <a:cs typeface="Lucida Grande" charset="0"/>
                <a:sym typeface="Lucida Grande" charset="0"/>
              </a:rPr>
              <a:t>• Because of sampling variation, many samples will have fewer than the expected k = 25 passives, and some even k ≤ 21</a:t>
            </a:r>
          </a:p>
          <a:p>
            <a:r>
              <a:rPr lang="en-US" sz="2200">
                <a:latin typeface="Lucida Grande" charset="0"/>
                <a:cs typeface="Lucida Grande" charset="0"/>
                <a:sym typeface="Lucida Grande" charset="0"/>
              </a:rPr>
              <a:t>• Type II risk depends crucially on effect size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5" name="Shape 6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800"/>
            </a:lvl1pPr>
          </a:lstStyle>
          <a:p>
            <a:r>
              <a:t>• Q: Why do we want to use a two-sided test here?</a:t>
            </a:r>
          </a:p>
        </p:txBody>
      </p:sp>
    </p:spTree>
    <p:extLst>
      <p:ext uri="{BB962C8B-B14F-4D97-AF65-F5344CB8AC3E}">
        <p14:creationId xmlns:p14="http://schemas.microsoft.com/office/powerpoint/2010/main" val="1412301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4" name="Shape 6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• Not the full truth: confidence set for exact two-sided test need not be a contiguous interval; but this is an advanced mathematical problem and most software approximates intervals</a:t>
            </a:r>
          </a:p>
          <a:p>
            <a:pPr defTabSz="457200"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• Confidence intervals also help us to interpret test results properly: can we just reject H</a:t>
            </a:r>
            <a:r>
              <a:rPr baseline="-5999"/>
              <a:t>0</a:t>
            </a:r>
            <a:r>
              <a:t>, or are we also confident that the true proportion is SUBSTANTIALLY higher than 15%?</a:t>
            </a:r>
          </a:p>
          <a:p>
            <a:pPr defTabSz="457200"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• Note that H</a:t>
            </a:r>
            <a:r>
              <a:rPr baseline="-5999"/>
              <a:t>0</a:t>
            </a:r>
            <a:r>
              <a:t> cannot be rejected if it falls within the confidence interval (for n=100)</a:t>
            </a:r>
          </a:p>
          <a:p>
            <a:pPr defTabSz="457200"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• For n=1,000 we have a clear difference from H</a:t>
            </a:r>
            <a:r>
              <a:rPr baseline="-5999"/>
              <a:t>0</a:t>
            </a:r>
            <a:r>
              <a:t> at 95% confidence, but at 99.9% confidence there is only a marginal rejection: true proportion MIGHT be as low as 15.1%</a:t>
            </a:r>
          </a:p>
          <a:p>
            <a:pPr defTabSz="457200"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• For n=10,000 there is a substantial difference from H</a:t>
            </a:r>
            <a:r>
              <a:rPr baseline="-5999"/>
              <a:t>0</a:t>
            </a:r>
            <a:r>
              <a:t> at all confidence levels: the true proportion of passives must be at least ca. 18%</a:t>
            </a:r>
          </a:p>
          <a:p>
            <a:pPr defTabSz="457200"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• CLICK, then remember framed values – we'll see how to compute this confidence interval in R</a:t>
            </a:r>
          </a:p>
        </p:txBody>
      </p:sp>
    </p:spTree>
    <p:extLst>
      <p:ext uri="{BB962C8B-B14F-4D97-AF65-F5344CB8AC3E}">
        <p14:creationId xmlns:p14="http://schemas.microsoft.com/office/powerpoint/2010/main" val="3987950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Recall the first steps / design of a corpus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Conclusion: corpus should be a representative sample of the “language” to be studied in the sense of a statistical random sample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6187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9F292-1B83-3448-8098-0C87D775321B}" type="slidenum">
              <a:rPr lang="uk-UA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27967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2FDCE-CB02-0D48-BADD-B85D5DF5D8C2}" type="slidenum">
              <a:rPr lang="en-GB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783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2FDCE-CB02-0D48-BADD-B85D5DF5D8C2}" type="slidenum">
              <a:rPr lang="en-GB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26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eLex 2017, Leiden, 20 Sep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/>
              <a:t>‹#›</a:t>
            </a:fld>
            <a:endParaRPr lang="en-US"/>
          </a:p>
        </p:txBody>
      </p:sp>
      <p:pic>
        <p:nvPicPr>
          <p:cNvPr id="7" name="Bild 7" descr="fau-logo-philtheo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5807328" y="0"/>
            <a:ext cx="3187700" cy="135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95" y="108366"/>
            <a:ext cx="900000" cy="80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41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eLex 2017, Leiden, 20 Sep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/>
              <a:t>‹#›</a:t>
            </a:fld>
            <a:endParaRPr lang="en-US"/>
          </a:p>
        </p:txBody>
      </p:sp>
      <p:pic>
        <p:nvPicPr>
          <p:cNvPr id="7" name="Bild 7" descr="fau-logo-philtheo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2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eLex 2017, Leiden, 20 Sep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 rot="5400000">
            <a:off x="6910517" y="4551792"/>
            <a:ext cx="3428076" cy="1057340"/>
            <a:chOff x="5666560" y="1791692"/>
            <a:chExt cx="3428076" cy="1057340"/>
          </a:xfrm>
        </p:grpSpPr>
        <p:pic>
          <p:nvPicPr>
            <p:cNvPr id="7" name="Bild 7" descr="fau-logo-philtheo.eps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5928" b="-25928"/>
            <a:stretch/>
          </p:blipFill>
          <p:spPr>
            <a:xfrm>
              <a:off x="6597983" y="1791692"/>
              <a:ext cx="2496653" cy="10573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6560" y="1898907"/>
              <a:ext cx="647999" cy="5804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7507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561960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289422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>
            <a:spLocks noGrp="1"/>
          </p:cNvSpPr>
          <p:nvPr>
            <p:ph type="pic" sz="quarter" idx="21"/>
          </p:nvPr>
        </p:nvSpPr>
        <p:spPr>
          <a:xfrm>
            <a:off x="7992070" y="142875"/>
            <a:ext cx="1000125" cy="1000125"/>
          </a:xfrm>
          <a:prstGeom prst="rect">
            <a:avLst/>
          </a:prstGeom>
          <a:ln w="12700">
            <a:miter lim="400000"/>
          </a:ln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7" name="Rectangle"/>
          <p:cNvSpPr>
            <a:spLocks noGrp="1"/>
          </p:cNvSpPr>
          <p:nvPr>
            <p:ph type="body" sz="quarter" idx="22"/>
          </p:nvPr>
        </p:nvSpPr>
        <p:spPr>
          <a:xfrm>
            <a:off x="232172" y="696516"/>
            <a:ext cx="7608094" cy="446484"/>
          </a:xfrm>
          <a:prstGeom prst="rect">
            <a:avLst/>
          </a:prstGeom>
          <a:ln w="25400">
            <a:miter lim="400000"/>
          </a:ln>
        </p:spPr>
        <p:txBody>
          <a:bodyPr lIns="50800" tIns="50800" rIns="50800" bIns="50800" anchor="ctr"/>
          <a:lstStyle>
            <a:lvl1pPr marL="97866" indent="6429">
              <a:lnSpc>
                <a:spcPct val="100000"/>
              </a:lnSpc>
              <a:tabLst/>
              <a:defRPr sz="2000">
                <a:solidFill>
                  <a:srgbClr val="287ECA"/>
                </a:solidFill>
                <a:latin typeface="+mn-lt"/>
                <a:ea typeface="+mn-ea"/>
                <a:cs typeface="+mn-cs"/>
                <a:sym typeface="Lucida Grande"/>
              </a:defRPr>
            </a:lvl1pPr>
          </a:lstStyle>
          <a:p>
            <a:pPr marL="139192" indent="9144">
              <a:lnSpc>
                <a:spcPct val="100000"/>
              </a:lnSpc>
              <a:tabLst/>
              <a:defRPr sz="2000">
                <a:solidFill>
                  <a:srgbClr val="287ECA"/>
                </a:solidFill>
                <a:latin typeface="+mn-lt"/>
                <a:ea typeface="+mn-ea"/>
                <a:cs typeface="+mn-cs"/>
                <a:sym typeface="Lucida Grande"/>
              </a:defRPr>
            </a:pPr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98665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eLex 2017, Leiden, 20 Sep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/>
              <a:t>‹#›</a:t>
            </a:fld>
            <a:endParaRPr lang="en-US"/>
          </a:p>
        </p:txBody>
      </p:sp>
      <p:pic>
        <p:nvPicPr>
          <p:cNvPr id="7" name="Bild 7" descr="fau-logo-philtheo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8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eLex 2017, Leiden, 20 Sep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/>
              <a:t>‹#›</a:t>
            </a:fld>
            <a:endParaRPr lang="en-US"/>
          </a:p>
        </p:txBody>
      </p:sp>
      <p:pic>
        <p:nvPicPr>
          <p:cNvPr id="7" name="Bild 7" descr="fau-logo-philtheo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3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eLex 2017, Leiden, 20 Sep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/>
              <a:t>‹#›</a:t>
            </a:fld>
            <a:endParaRPr lang="en-US"/>
          </a:p>
        </p:txBody>
      </p:sp>
      <p:pic>
        <p:nvPicPr>
          <p:cNvPr id="8" name="Bild 7" descr="fau-logo-philtheo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0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eLex 2017, Leiden, 20 Sep 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/>
              <a:t>‹#›</a:t>
            </a:fld>
            <a:endParaRPr lang="en-US"/>
          </a:p>
        </p:txBody>
      </p:sp>
      <p:pic>
        <p:nvPicPr>
          <p:cNvPr id="10" name="Bild 7" descr="fau-logo-philtheo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7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eLex 2017, Leiden, 20 Sep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/>
              <a:t>‹#›</a:t>
            </a:fld>
            <a:endParaRPr lang="en-US"/>
          </a:p>
        </p:txBody>
      </p:sp>
      <p:pic>
        <p:nvPicPr>
          <p:cNvPr id="6" name="Bild 7" descr="fau-logo-philtheo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93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eLex 2017, Leiden, 20 Sep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49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eLex 2017, Leiden, 20 Sep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/>
              <a:t>‹#›</a:t>
            </a:fld>
            <a:endParaRPr lang="en-US"/>
          </a:p>
        </p:txBody>
      </p:sp>
      <p:pic>
        <p:nvPicPr>
          <p:cNvPr id="8" name="Bild 7" descr="fau-logo-philtheo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6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effectLst>
                  <a:reflection blurRad="6350" stA="50000" endA="300" endPos="20000" dist="29997" dir="5400000" sy="-100000" algn="bl" rotWithShape="0"/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eLex 2017, Leiden, 20 Sep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903277" y="34891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Bild 7" descr="fau-logo-philtheo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62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Light"/>
                <a:cs typeface="Gill Sans Light"/>
              </a:defRPr>
            </a:lvl1pPr>
          </a:lstStyle>
          <a:p>
            <a:r>
              <a:rPr lang="en-GB"/>
              <a:t>eLex 2017, Leiden, 20 Sep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Light"/>
                <a:cs typeface="Gill Sans Ligh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6715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Light"/>
                <a:cs typeface="Gill Sans Light"/>
              </a:defRPr>
            </a:lvl1pPr>
          </a:lstStyle>
          <a:p>
            <a:fld id="{EBF2EDB9-F796-5F43-815C-ABD90F54B9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0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image" Target="../media/image27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12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emf"/><Relationship Id="rId11" Type="http://schemas.openxmlformats.org/officeDocument/2006/relationships/image" Target="../media/image25.emf"/><Relationship Id="rId5" Type="http://schemas.openxmlformats.org/officeDocument/2006/relationships/image" Target="../media/image19.emf"/><Relationship Id="rId15" Type="http://schemas.openxmlformats.org/officeDocument/2006/relationships/image" Target="../media/image2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Relationship Id="rId1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lf.uzh.ch/openbooks/statisticsforlinguist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12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51.png"/><Relationship Id="rId4" Type="http://schemas.openxmlformats.org/officeDocument/2006/relationships/image" Target="../media/image42.png"/><Relationship Id="rId9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9.png"/><Relationship Id="rId11" Type="http://schemas.openxmlformats.org/officeDocument/2006/relationships/image" Target="../media/image47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sigil.collocations.de/wizard.html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llocations.de/eviewalation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igil.collocations.de/wizard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tif"/><Relationship Id="rId5" Type="http://schemas.openxmlformats.org/officeDocument/2006/relationships/hyperlink" Target="http://vassarstats.net/" TargetMode="External"/><Relationship Id="rId4" Type="http://schemas.openxmlformats.org/officeDocument/2006/relationships/hyperlink" Target="http://corpora.lancs.ac.uk/sigtest/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HS Corpus Linguistics / Korpuslinguistik</a:t>
            </a:r>
            <a:br>
              <a:rPr lang="en-US" sz="3600"/>
            </a:br>
            <a:r>
              <a:rPr lang="en-US" sz="3600">
                <a:solidFill>
                  <a:schemeClr val="accent2"/>
                </a:solidFill>
              </a:rPr>
              <a:t>3. Statistical analysis of frequency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035098"/>
          </a:xfrm>
        </p:spPr>
        <p:txBody>
          <a:bodyPr/>
          <a:lstStyle/>
          <a:p>
            <a:r>
              <a:rPr lang="en-US" b="1"/>
              <a:t>Prof. Dr. Stephanie Evert </a:t>
            </a:r>
            <a:br>
              <a:rPr lang="en-US" b="1"/>
            </a:br>
            <a:r>
              <a:rPr lang="en-US"/>
              <a:t>Chair of Computational Corpus Linguistics</a:t>
            </a:r>
            <a:br>
              <a:rPr lang="en-US"/>
            </a:br>
            <a:r>
              <a:rPr lang="en-US"/>
              <a:t>FAU Erlangen-Nürnberg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397198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D0938-975F-9844-B1A8-0F522A815F8A}" type="slidenum">
              <a:rPr lang="en-US"/>
              <a:pPr/>
              <a:t>10</a:t>
            </a:fld>
            <a:endParaRPr lang="en-US"/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" y="1669852"/>
            <a:ext cx="8929688" cy="486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" y="1669852"/>
            <a:ext cx="8929688" cy="486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Type I errors</a:t>
            </a:r>
            <a:br>
              <a:rPr lang="en-US"/>
            </a:br>
            <a:r>
              <a:rPr lang="en-US" sz="3400"/>
              <a:t> </a:t>
            </a:r>
          </a:p>
        </p:txBody>
      </p:sp>
      <p:grpSp>
        <p:nvGrpSpPr>
          <p:cNvPr id="75782" name="Group 6"/>
          <p:cNvGrpSpPr>
            <a:grpSpLocks/>
          </p:cNvGrpSpPr>
          <p:nvPr/>
        </p:nvGrpSpPr>
        <p:grpSpPr bwMode="auto">
          <a:xfrm>
            <a:off x="1220019" y="1513582"/>
            <a:ext cx="3885529" cy="2298279"/>
            <a:chOff x="0" y="0"/>
            <a:chExt cx="3481" cy="2059"/>
          </a:xfrm>
        </p:grpSpPr>
        <p:sp>
          <p:nvSpPr>
            <p:cNvPr id="75780" name="Rectangle 4"/>
            <p:cNvSpPr>
              <a:spLocks/>
            </p:cNvSpPr>
            <p:nvPr/>
          </p:nvSpPr>
          <p:spPr bwMode="auto">
            <a:xfrm>
              <a:off x="0" y="0"/>
              <a:ext cx="3481" cy="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2400">
                  <a:solidFill>
                    <a:srgbClr val="000080"/>
                  </a:solidFill>
                  <a:latin typeface="Gill Sans"/>
                  <a:ea typeface="ＭＳ Ｐゴシック" charset="0"/>
                  <a:cs typeface="Gill Sans"/>
                </a:rPr>
                <a:t>binomial sampling distribution under</a:t>
              </a:r>
              <a:r>
                <a:rPr lang="en-US" sz="2400">
                  <a:solidFill>
                    <a:schemeClr val="tx1"/>
                  </a:solidFill>
                  <a:latin typeface="Gill Sans"/>
                  <a:ea typeface="ＭＳ Ｐゴシック" charset="0"/>
                  <a:cs typeface="Gill Sans"/>
                </a:rPr>
                <a:t> </a:t>
              </a:r>
              <a:r>
                <a:rPr lang="en-US" sz="2400">
                  <a:solidFill>
                    <a:srgbClr val="800000"/>
                  </a:solidFill>
                  <a:latin typeface="Gill Sans"/>
                  <a:ea typeface="ＭＳ Ｐゴシック" charset="0"/>
                  <a:cs typeface="Gill Sans"/>
                  <a:sym typeface="Georgia Italic" charset="0"/>
                </a:rPr>
                <a:t>H</a:t>
              </a:r>
              <a:r>
                <a:rPr lang="en-US" sz="2400" baseline="-6000">
                  <a:solidFill>
                    <a:srgbClr val="800000"/>
                  </a:solidFill>
                  <a:latin typeface="Gill Sans"/>
                  <a:ea typeface="ＭＳ Ｐゴシック" charset="0"/>
                  <a:cs typeface="Gill Sans"/>
                </a:rPr>
                <a:t>0</a:t>
              </a:r>
              <a:r>
                <a:rPr lang="en-US" sz="2400">
                  <a:solidFill>
                    <a:srgbClr val="800000"/>
                  </a:solidFill>
                  <a:latin typeface="Gill Sans"/>
                  <a:ea typeface="ＭＳ Ｐゴシック" charset="0"/>
                  <a:cs typeface="Gill Sans"/>
                </a:rPr>
                <a:t>: </a:t>
              </a:r>
              <a:r>
                <a:rPr lang="en-US" sz="2400">
                  <a:solidFill>
                    <a:srgbClr val="800000"/>
                  </a:solidFill>
                  <a:ea typeface="ＭＳ Ｐゴシック" charset="0"/>
                  <a:cs typeface="Georgia" charset="0"/>
                </a:rPr>
                <a:t>π</a:t>
              </a:r>
              <a:r>
                <a:rPr lang="en-US" sz="2400">
                  <a:solidFill>
                    <a:srgbClr val="800000"/>
                  </a:solidFill>
                  <a:latin typeface="Gill Sans"/>
                  <a:ea typeface="ＭＳ Ｐゴシック" charset="0"/>
                  <a:cs typeface="Gill Sans"/>
                </a:rPr>
                <a:t>=.15</a:t>
              </a:r>
              <a:endParaRPr lang="en-US" sz="2400" baseline="-6000">
                <a:solidFill>
                  <a:srgbClr val="800000"/>
                </a:solidFill>
                <a:latin typeface="Gill Sans"/>
                <a:ea typeface="ＭＳ Ｐゴシック" charset="0"/>
                <a:cs typeface="Gill Sans"/>
              </a:endParaRPr>
            </a:p>
          </p:txBody>
        </p:sp>
        <p:sp>
          <p:nvSpPr>
            <p:cNvPr id="75781" name="Line 5"/>
            <p:cNvSpPr>
              <a:spLocks noChangeShapeType="1"/>
            </p:cNvSpPr>
            <p:nvPr/>
          </p:nvSpPr>
          <p:spPr bwMode="auto">
            <a:xfrm rot="10800000">
              <a:off x="629" y="793"/>
              <a:ext cx="655" cy="1266"/>
            </a:xfrm>
            <a:prstGeom prst="line">
              <a:avLst/>
            </a:prstGeom>
            <a:noFill/>
            <a:ln w="50800" cap="flat">
              <a:solidFill>
                <a:srgbClr val="000080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75786" name="Group 10"/>
          <p:cNvGrpSpPr>
            <a:grpSpLocks/>
          </p:cNvGrpSpPr>
          <p:nvPr/>
        </p:nvGrpSpPr>
        <p:grpSpPr bwMode="auto">
          <a:xfrm>
            <a:off x="5105549" y="3170039"/>
            <a:ext cx="3583037" cy="2135312"/>
            <a:chOff x="0" y="0"/>
            <a:chExt cx="3209" cy="1913"/>
          </a:xfrm>
        </p:grpSpPr>
        <p:sp>
          <p:nvSpPr>
            <p:cNvPr id="75783" name="Line 7"/>
            <p:cNvSpPr>
              <a:spLocks noChangeShapeType="1"/>
            </p:cNvSpPr>
            <p:nvPr/>
          </p:nvSpPr>
          <p:spPr bwMode="auto">
            <a:xfrm rot="10800000" flipH="1">
              <a:off x="400" y="844"/>
              <a:ext cx="325" cy="1069"/>
            </a:xfrm>
            <a:prstGeom prst="line">
              <a:avLst/>
            </a:prstGeom>
            <a:noFill/>
            <a:ln w="50800" cap="flat">
              <a:solidFill>
                <a:srgbClr val="000080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5784" name="Line 8"/>
            <p:cNvSpPr>
              <a:spLocks noChangeShapeType="1"/>
            </p:cNvSpPr>
            <p:nvPr/>
          </p:nvSpPr>
          <p:spPr bwMode="auto">
            <a:xfrm rot="10800000" flipH="1">
              <a:off x="0" y="816"/>
              <a:ext cx="611" cy="915"/>
            </a:xfrm>
            <a:prstGeom prst="line">
              <a:avLst/>
            </a:prstGeom>
            <a:noFill/>
            <a:ln w="50800" cap="flat">
              <a:solidFill>
                <a:srgbClr val="000080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5785" name="Rectangle 9"/>
            <p:cNvSpPr>
              <a:spLocks/>
            </p:cNvSpPr>
            <p:nvPr/>
          </p:nvSpPr>
          <p:spPr bwMode="auto">
            <a:xfrm>
              <a:off x="129" y="0"/>
              <a:ext cx="3080" cy="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2400">
                  <a:solidFill>
                    <a:srgbClr val="000080"/>
                  </a:solidFill>
                  <a:ea typeface="ＭＳ Ｐゴシック" charset="0"/>
                  <a:cs typeface="Georgia" charset="0"/>
                </a:rPr>
                <a:t>rejection by one-sided binomial test (p &lt; .05</a:t>
              </a:r>
              <a:r>
                <a:rPr lang="en-US" sz="2400">
                  <a:solidFill>
                    <a:srgbClr val="800000"/>
                  </a:solidFill>
                  <a:latin typeface="Georgia Bold" charset="0"/>
                  <a:ea typeface="ＭＳ Ｐゴシック" charset="0"/>
                  <a:cs typeface="Georgia Bold" charset="0"/>
                  <a:sym typeface="Georgia Bold" charset="0"/>
                </a:rPr>
                <a:t>*</a:t>
              </a:r>
              <a:r>
                <a:rPr lang="en-US" sz="2400">
                  <a:solidFill>
                    <a:srgbClr val="000080"/>
                  </a:solidFill>
                  <a:ea typeface="ＭＳ Ｐゴシック" charset="0"/>
                  <a:cs typeface="Georgia" charset="0"/>
                </a:rPr>
                <a:t>)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182297-1FEF-3149-A169-0F305351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HS Corpus Linguistics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7714A-840F-F44D-912E-6AFE4556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309004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75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7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163FE-B04C-A44A-84B8-6D0BC6869783}" type="slidenum">
              <a:rPr lang="en-US"/>
              <a:pPr/>
              <a:t>11</a:t>
            </a:fld>
            <a:endParaRPr lang="en-US"/>
          </a:p>
        </p:txBody>
      </p:sp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" y="1669852"/>
            <a:ext cx="8929688" cy="486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Type II errors</a:t>
            </a:r>
            <a:br>
              <a:rPr lang="en-US"/>
            </a:br>
            <a:r>
              <a:rPr lang="en-US" sz="3400"/>
              <a:t> </a:t>
            </a:r>
          </a:p>
        </p:txBody>
      </p:sp>
      <p:grpSp>
        <p:nvGrpSpPr>
          <p:cNvPr id="77831" name="Group 7"/>
          <p:cNvGrpSpPr>
            <a:grpSpLocks/>
          </p:cNvGrpSpPr>
          <p:nvPr/>
        </p:nvGrpSpPr>
        <p:grpSpPr bwMode="auto">
          <a:xfrm>
            <a:off x="5649144" y="2610818"/>
            <a:ext cx="3303984" cy="2617514"/>
            <a:chOff x="0" y="0"/>
            <a:chExt cx="2960" cy="2344"/>
          </a:xfrm>
        </p:grpSpPr>
        <p:sp>
          <p:nvSpPr>
            <p:cNvPr id="77827" name="Rectangle 3"/>
            <p:cNvSpPr>
              <a:spLocks/>
            </p:cNvSpPr>
            <p:nvPr/>
          </p:nvSpPr>
          <p:spPr bwMode="auto">
            <a:xfrm>
              <a:off x="0" y="0"/>
              <a:ext cx="2960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en-US" sz="2400">
                  <a:solidFill>
                    <a:srgbClr val="800000"/>
                  </a:solidFill>
                  <a:ea typeface="ＭＳ Ｐゴシック" charset="0"/>
                  <a:cs typeface="Georgia" charset="0"/>
                </a:rPr>
                <a:t>sampling distribution for hypothetical π=.25 </a:t>
              </a:r>
            </a:p>
          </p:txBody>
        </p:sp>
        <p:sp>
          <p:nvSpPr>
            <p:cNvPr id="77828" name="Line 4"/>
            <p:cNvSpPr>
              <a:spLocks noChangeShapeType="1"/>
            </p:cNvSpPr>
            <p:nvPr/>
          </p:nvSpPr>
          <p:spPr bwMode="auto">
            <a:xfrm rot="10800000" flipH="1">
              <a:off x="438" y="794"/>
              <a:ext cx="656" cy="282"/>
            </a:xfrm>
            <a:prstGeom prst="line">
              <a:avLst/>
            </a:prstGeom>
            <a:noFill/>
            <a:ln w="50800" cap="flat">
              <a:solidFill>
                <a:srgbClr val="800000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29" name="Line 5"/>
            <p:cNvSpPr>
              <a:spLocks noChangeShapeType="1"/>
            </p:cNvSpPr>
            <p:nvPr/>
          </p:nvSpPr>
          <p:spPr bwMode="auto">
            <a:xfrm rot="10800000" flipH="1">
              <a:off x="1016" y="784"/>
              <a:ext cx="282" cy="949"/>
            </a:xfrm>
            <a:prstGeom prst="line">
              <a:avLst/>
            </a:prstGeom>
            <a:noFill/>
            <a:ln w="50800" cap="flat">
              <a:solidFill>
                <a:srgbClr val="800000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30" name="Line 6"/>
            <p:cNvSpPr>
              <a:spLocks noChangeShapeType="1"/>
            </p:cNvSpPr>
            <p:nvPr/>
          </p:nvSpPr>
          <p:spPr bwMode="auto">
            <a:xfrm rot="10800000">
              <a:off x="1498" y="783"/>
              <a:ext cx="301" cy="1561"/>
            </a:xfrm>
            <a:prstGeom prst="line">
              <a:avLst/>
            </a:prstGeom>
            <a:noFill/>
            <a:ln w="50800" cap="flat">
              <a:solidFill>
                <a:srgbClr val="800000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77834" name="Group 10"/>
          <p:cNvGrpSpPr>
            <a:grpSpLocks/>
          </p:cNvGrpSpPr>
          <p:nvPr/>
        </p:nvGrpSpPr>
        <p:grpSpPr bwMode="auto">
          <a:xfrm>
            <a:off x="1220019" y="1513582"/>
            <a:ext cx="3754933" cy="2298279"/>
            <a:chOff x="0" y="0"/>
            <a:chExt cx="3364" cy="2059"/>
          </a:xfrm>
        </p:grpSpPr>
        <p:sp>
          <p:nvSpPr>
            <p:cNvPr id="77832" name="Rectangle 8"/>
            <p:cNvSpPr>
              <a:spLocks/>
            </p:cNvSpPr>
            <p:nvPr/>
          </p:nvSpPr>
          <p:spPr bwMode="auto">
            <a:xfrm>
              <a:off x="0" y="0"/>
              <a:ext cx="3364" cy="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2400">
                  <a:solidFill>
                    <a:srgbClr val="000080"/>
                  </a:solidFill>
                  <a:latin typeface="Gill Sans"/>
                  <a:ea typeface="ＭＳ Ｐゴシック" charset="0"/>
                  <a:cs typeface="Gill Sans"/>
                </a:rPr>
                <a:t>binomial sampling distribution under</a:t>
              </a:r>
              <a:r>
                <a:rPr lang="en-US" sz="2400">
                  <a:latin typeface="Gill Sans"/>
                  <a:ea typeface="ＭＳ Ｐゴシック" charset="0"/>
                  <a:cs typeface="Gill Sans"/>
                </a:rPr>
                <a:t> </a:t>
              </a:r>
              <a:r>
                <a:rPr lang="en-US" sz="2400">
                  <a:solidFill>
                    <a:srgbClr val="800000"/>
                  </a:solidFill>
                  <a:latin typeface="Gill Sans"/>
                  <a:ea typeface="ＭＳ Ｐゴシック" charset="0"/>
                  <a:cs typeface="Gill Sans"/>
                  <a:sym typeface="Georgia Italic" charset="0"/>
                </a:rPr>
                <a:t>H</a:t>
              </a:r>
              <a:r>
                <a:rPr lang="en-US" sz="2400" baseline="-6000">
                  <a:solidFill>
                    <a:srgbClr val="800000"/>
                  </a:solidFill>
                  <a:latin typeface="Gill Sans"/>
                  <a:ea typeface="ＭＳ Ｐゴシック" charset="0"/>
                  <a:cs typeface="Gill Sans"/>
                </a:rPr>
                <a:t>0</a:t>
              </a:r>
              <a:r>
                <a:rPr lang="en-US" sz="2400">
                  <a:solidFill>
                    <a:srgbClr val="800000"/>
                  </a:solidFill>
                  <a:latin typeface="Gill Sans"/>
                  <a:ea typeface="ＭＳ Ｐゴシック" charset="0"/>
                  <a:cs typeface="Gill Sans"/>
                </a:rPr>
                <a:t>: </a:t>
              </a:r>
              <a:r>
                <a:rPr lang="en-US" sz="2400">
                  <a:solidFill>
                    <a:srgbClr val="800000"/>
                  </a:solidFill>
                  <a:ea typeface="ＭＳ Ｐゴシック" charset="0"/>
                  <a:cs typeface="Georgia" charset="0"/>
                </a:rPr>
                <a:t>π</a:t>
              </a:r>
              <a:r>
                <a:rPr lang="en-US" sz="2400">
                  <a:solidFill>
                    <a:srgbClr val="800000"/>
                  </a:solidFill>
                  <a:latin typeface="Gill Sans"/>
                  <a:ea typeface="ＭＳ Ｐゴシック" charset="0"/>
                  <a:cs typeface="Gill Sans"/>
                </a:rPr>
                <a:t>=.15</a:t>
              </a:r>
              <a:endParaRPr lang="en-US" sz="2400" baseline="-6000">
                <a:solidFill>
                  <a:srgbClr val="800000"/>
                </a:solidFill>
                <a:latin typeface="Gill Sans"/>
                <a:ea typeface="ＭＳ Ｐゴシック" charset="0"/>
                <a:cs typeface="Gill Sans"/>
              </a:endParaRPr>
            </a:p>
          </p:txBody>
        </p:sp>
        <p:sp>
          <p:nvSpPr>
            <p:cNvPr id="77833" name="Line 9"/>
            <p:cNvSpPr>
              <a:spLocks noChangeShapeType="1"/>
            </p:cNvSpPr>
            <p:nvPr/>
          </p:nvSpPr>
          <p:spPr bwMode="auto">
            <a:xfrm rot="10800000">
              <a:off x="629" y="793"/>
              <a:ext cx="655" cy="1266"/>
            </a:xfrm>
            <a:prstGeom prst="line">
              <a:avLst/>
            </a:prstGeom>
            <a:noFill/>
            <a:ln w="50800" cap="flat">
              <a:solidFill>
                <a:srgbClr val="000080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77837" name="Group 13"/>
          <p:cNvGrpSpPr>
            <a:grpSpLocks/>
          </p:cNvGrpSpPr>
          <p:nvPr/>
        </p:nvGrpSpPr>
        <p:grpSpPr bwMode="auto">
          <a:xfrm>
            <a:off x="3690194" y="884039"/>
            <a:ext cx="3710285" cy="3379887"/>
            <a:chOff x="-182" y="0"/>
            <a:chExt cx="3324" cy="3028"/>
          </a:xfrm>
        </p:grpSpPr>
        <p:sp>
          <p:nvSpPr>
            <p:cNvPr id="77835" name="Line 11"/>
            <p:cNvSpPr>
              <a:spLocks noChangeShapeType="1"/>
            </p:cNvSpPr>
            <p:nvPr/>
          </p:nvSpPr>
          <p:spPr bwMode="auto">
            <a:xfrm rot="10800000" flipH="1">
              <a:off x="624" y="427"/>
              <a:ext cx="265" cy="2601"/>
            </a:xfrm>
            <a:prstGeom prst="line">
              <a:avLst/>
            </a:prstGeom>
            <a:noFill/>
            <a:ln w="50800" cap="flat">
              <a:solidFill>
                <a:srgbClr val="800000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836" name="Rectangle 12"/>
            <p:cNvSpPr>
              <a:spLocks/>
            </p:cNvSpPr>
            <p:nvPr/>
          </p:nvSpPr>
          <p:spPr bwMode="auto">
            <a:xfrm>
              <a:off x="-182" y="0"/>
              <a:ext cx="3324" cy="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en-US" sz="2400">
                  <a:solidFill>
                    <a:srgbClr val="800000"/>
                  </a:solidFill>
                  <a:ea typeface="ＭＳ Ｐゴシック" charset="0"/>
                  <a:cs typeface="Georgia" charset="0"/>
                </a:rPr>
                <a:t>type II risk for </a:t>
              </a:r>
              <a:r>
                <a:rPr lang="en-US" sz="2400" i="1">
                  <a:solidFill>
                    <a:srgbClr val="800000"/>
                  </a:solidFill>
                  <a:ea typeface="ＭＳ Ｐゴシック" charset="0"/>
                  <a:cs typeface="Georgia" charset="0"/>
                </a:rPr>
                <a:t>k</a:t>
              </a:r>
              <a:r>
                <a:rPr lang="en-US" sz="2400">
                  <a:solidFill>
                    <a:srgbClr val="800000"/>
                  </a:solidFill>
                  <a:ea typeface="ＭＳ Ｐゴシック" charset="0"/>
                  <a:cs typeface="Georgia" charset="0"/>
                </a:rPr>
                <a:t> ≤ 21 = 21.1%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267FA1-441F-5E40-8D3D-8CFE66753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HS Corpus Linguistics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83CA1-1062-7245-B1BE-EF238462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36777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7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xit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0" dur="500"/>
                                        <p:tgtEl>
                                          <p:spTgt spid="778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xit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14" dur="500"/>
                                        <p:tgtEl>
                                          <p:spTgt spid="778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2F464-B94E-F24C-8DBA-FCCF34640E52}" type="slidenum">
              <a:rPr lang="en-US"/>
              <a:pPr/>
              <a:t>12</a:t>
            </a:fld>
            <a:endParaRPr lang="en-US"/>
          </a:p>
        </p:txBody>
      </p:sp>
      <p:pic>
        <p:nvPicPr>
          <p:cNvPr id="798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" y="1669852"/>
            <a:ext cx="8929688" cy="486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Type II errors</a:t>
            </a:r>
            <a:br>
              <a:rPr lang="en-US"/>
            </a:br>
            <a:r>
              <a:rPr lang="en-US" sz="3400"/>
              <a:t>&amp; effect size</a:t>
            </a: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" y="1669852"/>
            <a:ext cx="8929688" cy="486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" y="1669852"/>
            <a:ext cx="8929688" cy="486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Rectangle 5"/>
          <p:cNvSpPr>
            <a:spLocks/>
          </p:cNvSpPr>
          <p:nvPr/>
        </p:nvSpPr>
        <p:spPr bwMode="auto">
          <a:xfrm>
            <a:off x="3500437" y="1509117"/>
            <a:ext cx="2035969" cy="4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400">
                <a:solidFill>
                  <a:srgbClr val="008047"/>
                </a:solidFill>
                <a:latin typeface="Gill Sans"/>
                <a:ea typeface="ＭＳ Ｐゴシック" charset="0"/>
                <a:cs typeface="Gill Sans"/>
              </a:rPr>
              <a:t>effect size δ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393836-D76E-2145-9404-6DAE98FA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HS Corpus Linguistics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8D630-D191-E34F-A7A3-D3C377ED7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202030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8E146-2275-054A-A32F-FC3FDE766AC8}" type="slidenum">
              <a:rPr lang="en-US"/>
              <a:pPr/>
              <a:t>13</a:t>
            </a:fld>
            <a:endParaRPr lang="en-US"/>
          </a:p>
        </p:txBody>
      </p:sp>
      <p:pic>
        <p:nvPicPr>
          <p:cNvPr id="819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" y="1669852"/>
            <a:ext cx="8929688" cy="486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Type II errors</a:t>
            </a:r>
            <a:br>
              <a:rPr lang="en-US"/>
            </a:br>
            <a:r>
              <a:rPr lang="en-US" sz="3400"/>
              <a:t>&amp; sample size</a:t>
            </a:r>
          </a:p>
        </p:txBody>
      </p:sp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" y="1669852"/>
            <a:ext cx="8929688" cy="486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Rectangle 5"/>
          <p:cNvSpPr>
            <a:spLocks/>
          </p:cNvSpPr>
          <p:nvPr/>
        </p:nvSpPr>
        <p:spPr bwMode="auto">
          <a:xfrm>
            <a:off x="250031" y="1384102"/>
            <a:ext cx="1643063" cy="47327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r>
              <a:rPr lang="en-US" sz="2800">
                <a:solidFill>
                  <a:schemeClr val="accent1"/>
                </a:solidFill>
                <a:latin typeface="Gill Sans"/>
                <a:ea typeface="ＭＳ Ｐゴシック" charset="0"/>
                <a:cs typeface="Gill Sans"/>
                <a:sym typeface="Georgia Italic" charset="0"/>
              </a:rPr>
              <a:t>n</a:t>
            </a:r>
            <a:r>
              <a:rPr lang="en-US" sz="2800">
                <a:solidFill>
                  <a:schemeClr val="accent1"/>
                </a:solidFill>
                <a:latin typeface="Gill Sans"/>
                <a:ea typeface="ＭＳ Ｐゴシック" charset="0"/>
                <a:cs typeface="Gill Sans"/>
              </a:rPr>
              <a:t> = 100</a:t>
            </a:r>
          </a:p>
        </p:txBody>
      </p:sp>
      <p:sp>
        <p:nvSpPr>
          <p:cNvPr id="81926" name="Rectangle 6"/>
          <p:cNvSpPr>
            <a:spLocks/>
          </p:cNvSpPr>
          <p:nvPr/>
        </p:nvSpPr>
        <p:spPr bwMode="auto">
          <a:xfrm>
            <a:off x="250031" y="1384102"/>
            <a:ext cx="1643063" cy="47327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r>
              <a:rPr lang="en-US" sz="2800">
                <a:solidFill>
                  <a:schemeClr val="accent1"/>
                </a:solidFill>
                <a:latin typeface="Gill Sans"/>
                <a:ea typeface="ＭＳ Ｐゴシック" charset="0"/>
                <a:cs typeface="Gill Sans"/>
                <a:sym typeface="Georgia Italic" charset="0"/>
              </a:rPr>
              <a:t>n</a:t>
            </a:r>
            <a:r>
              <a:rPr lang="en-US" sz="2800">
                <a:solidFill>
                  <a:schemeClr val="accent1"/>
                </a:solidFill>
                <a:latin typeface="Gill Sans"/>
                <a:ea typeface="ＭＳ Ｐゴシック" charset="0"/>
                <a:cs typeface="Gill Sans"/>
              </a:rPr>
              <a:t> = 1000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37F72-10FF-4647-B1A2-264D416D3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HS Corpus Linguistics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53EBE8-1D5E-1E49-A4ED-4D7CCB70B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72835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6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confidence_interval_160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5937"/>
            <a:ext cx="9144000" cy="4982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confidence_interval_165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85938"/>
            <a:ext cx="9144000" cy="4982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confidence_interval_166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85938"/>
            <a:ext cx="9144000" cy="4982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confidence_interval_167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785938"/>
            <a:ext cx="9144000" cy="4982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confidence_interval_170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785938"/>
            <a:ext cx="9144000" cy="4982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confidence_interval_180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785938"/>
            <a:ext cx="9144000" cy="4982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" name="confidence_interval_190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785938"/>
            <a:ext cx="9144000" cy="4982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confidence_interval_200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785938"/>
            <a:ext cx="9144000" cy="4982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confidence_interval_210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785938"/>
            <a:ext cx="9144000" cy="4982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confidence_interval_215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785938"/>
            <a:ext cx="9144000" cy="4982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confidence_interval_216.pd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785938"/>
            <a:ext cx="9144000" cy="4982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confidence_interval_220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785938"/>
            <a:ext cx="9144000" cy="4982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confidence_interval_230.pd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1785938"/>
            <a:ext cx="9144000" cy="4982382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11487" y="6536531"/>
            <a:ext cx="281050" cy="2589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grpSp>
        <p:nvGrpSpPr>
          <p:cNvPr id="603" name="Group"/>
          <p:cNvGrpSpPr/>
          <p:nvPr/>
        </p:nvGrpSpPr>
        <p:grpSpPr>
          <a:xfrm>
            <a:off x="2549612" y="4687648"/>
            <a:ext cx="3611874" cy="499943"/>
            <a:chOff x="0" y="62876"/>
            <a:chExt cx="5136886" cy="711031"/>
          </a:xfrm>
        </p:grpSpPr>
        <p:sp>
          <p:nvSpPr>
            <p:cNvPr id="601" name="Line"/>
            <p:cNvSpPr/>
            <p:nvPr/>
          </p:nvSpPr>
          <p:spPr>
            <a:xfrm>
              <a:off x="0" y="773906"/>
              <a:ext cx="5133714" cy="1"/>
            </a:xfrm>
            <a:prstGeom prst="line">
              <a:avLst/>
            </a:prstGeom>
            <a:noFill/>
            <a:ln w="76200" cap="flat">
              <a:solidFill>
                <a:schemeClr val="accent3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602" name="16.6% … 21.6%"/>
            <p:cNvSpPr/>
            <p:nvPr/>
          </p:nvSpPr>
          <p:spPr>
            <a:xfrm>
              <a:off x="6086" y="62876"/>
              <a:ext cx="5130800" cy="496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r="2700000" rotWithShape="0">
                <a:srgbClr val="FFFFFF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b="1">
                  <a:solidFill>
                    <a:srgbClr val="009059"/>
                  </a:solidFill>
                </a:defRPr>
              </a:lvl1pPr>
            </a:lstStyle>
            <a:p>
              <a:r>
                <a:rPr>
                  <a:solidFill>
                    <a:schemeClr val="accent3"/>
                  </a:solidFill>
                </a:rPr>
                <a:t>16.6% … 21.6%</a:t>
              </a:r>
            </a:p>
          </p:txBody>
        </p:sp>
      </p:grpSp>
      <p:sp>
        <p:nvSpPr>
          <p:cNvPr id="584" name="Confidence interv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Confidence interval</a:t>
            </a:r>
          </a:p>
        </p:txBody>
      </p:sp>
      <p:sp>
        <p:nvSpPr>
          <p:cNvPr id="599" name="95% confidence p &lt; .05 = α"/>
          <p:cNvSpPr/>
          <p:nvPr/>
        </p:nvSpPr>
        <p:spPr>
          <a:xfrm>
            <a:off x="6232922" y="1214438"/>
            <a:ext cx="2866430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>
            <a:spAutoFit/>
          </a:bodyPr>
          <a:lstStyle/>
          <a:p>
            <a:pPr algn="r"/>
            <a:r>
              <a:rPr sz="1266"/>
              <a:t>95% confidence</a:t>
            </a:r>
            <a:br>
              <a:rPr sz="1266"/>
            </a:br>
            <a:r>
              <a:rPr lang="en-US" sz="1266"/>
              <a:t>two-sided </a:t>
            </a:r>
            <a:r>
              <a:rPr sz="1266" i="1">
                <a:solidFill>
                  <a:srgbClr val="941100"/>
                </a:solidFill>
              </a:rPr>
              <a:t>p &lt; </a:t>
            </a:r>
            <a:r>
              <a:rPr sz="1266">
                <a:solidFill>
                  <a:srgbClr val="941100"/>
                </a:solidFill>
              </a:rPr>
              <a:t>.05 = </a:t>
            </a:r>
            <a:r>
              <a:rPr sz="1266" i="1">
                <a:solidFill>
                  <a:srgbClr val="941100"/>
                </a:solidFill>
              </a:rPr>
              <a:t>α</a:t>
            </a:r>
          </a:p>
        </p:txBody>
      </p:sp>
      <p:sp>
        <p:nvSpPr>
          <p:cNvPr id="600" name="observed data:…"/>
          <p:cNvSpPr/>
          <p:nvPr/>
        </p:nvSpPr>
        <p:spPr>
          <a:xfrm>
            <a:off x="178594" y="1214438"/>
            <a:ext cx="2866430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>
            <a:spAutoFit/>
          </a:bodyPr>
          <a:lstStyle/>
          <a:p>
            <a:pPr algn="l"/>
            <a:r>
              <a:rPr sz="1266"/>
              <a:t>observed data:</a:t>
            </a:r>
          </a:p>
          <a:p>
            <a:pPr>
              <a:tabLst>
                <a:tab pos="312528" algn="l"/>
              </a:tabLst>
            </a:pPr>
            <a:r>
              <a:rPr sz="1266" i="1">
                <a:solidFill>
                  <a:srgbClr val="941100"/>
                </a:solidFill>
              </a:rPr>
              <a:t>k</a:t>
            </a:r>
            <a:r>
              <a:rPr sz="1266">
                <a:solidFill>
                  <a:srgbClr val="941100"/>
                </a:solidFill>
              </a:rPr>
              <a:t> = 190</a:t>
            </a:r>
            <a:r>
              <a:rPr sz="1266"/>
              <a:t> / </a:t>
            </a:r>
            <a:r>
              <a:rPr sz="1266" i="1">
                <a:solidFill>
                  <a:srgbClr val="941100"/>
                </a:solidFill>
              </a:rPr>
              <a:t>n</a:t>
            </a:r>
            <a:r>
              <a:rPr sz="1266">
                <a:solidFill>
                  <a:srgbClr val="941100"/>
                </a:solidFill>
              </a:rPr>
              <a:t> = 1000</a:t>
            </a:r>
          </a:p>
        </p:txBody>
      </p:sp>
    </p:spTree>
    <p:extLst>
      <p:ext uri="{BB962C8B-B14F-4D97-AF65-F5344CB8AC3E}">
        <p14:creationId xmlns:p14="http://schemas.microsoft.com/office/powerpoint/2010/main" val="2279512889"/>
      </p:ext>
    </p:extLst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" grpId="0" animBg="1" advAuto="0"/>
      <p:bldP spid="587" grpId="0" animBg="1" advAuto="0"/>
      <p:bldP spid="588" grpId="0" animBg="1" advAuto="0"/>
      <p:bldP spid="589" grpId="0" animBg="1" advAuto="0"/>
      <p:bldP spid="590" grpId="0" animBg="1" advAuto="0"/>
      <p:bldP spid="591" grpId="0" animBg="1" advAuto="0"/>
      <p:bldP spid="592" grpId="0" animBg="1" advAuto="0"/>
      <p:bldP spid="593" grpId="0" animBg="1" advAuto="0"/>
      <p:bldP spid="594" grpId="0" animBg="1" advAuto="0"/>
      <p:bldP spid="595" grpId="0" animBg="1" advAuto="0"/>
      <p:bldP spid="596" grpId="0" animBg="1" advAuto="0"/>
      <p:bldP spid="597" grpId="0" animBg="1" advAuto="0"/>
      <p:bldP spid="598" grpId="0" animBg="1" advAuto="0"/>
      <p:bldP spid="603" grpId="0" animBg="1" advAuto="0"/>
      <p:bldP spid="599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onfidence interv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Confidence intervals</a:t>
            </a:r>
          </a:p>
        </p:txBody>
      </p:sp>
      <p:sp>
        <p:nvSpPr>
          <p:cNvPr id="6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07562" y="6536531"/>
            <a:ext cx="288899" cy="2589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609" name="Confidence interval = range of plausible values for true population proportion…"/>
          <p:cNvSpPr txBox="1">
            <a:spLocks noGrp="1"/>
          </p:cNvSpPr>
          <p:nvPr>
            <p:ph type="body" sz="half" idx="1"/>
          </p:nvPr>
        </p:nvSpPr>
        <p:spPr>
          <a:xfrm>
            <a:off x="669727" y="1607344"/>
            <a:ext cx="7795617" cy="2464594"/>
          </a:xfrm>
          <a:prstGeom prst="rect">
            <a:avLst/>
          </a:prstGeom>
        </p:spPr>
        <p:txBody>
          <a:bodyPr/>
          <a:lstStyle/>
          <a:p>
            <a:r>
              <a:t>Confidence interval = range of plausible values for true population proportion</a:t>
            </a:r>
          </a:p>
          <a:p>
            <a:pPr lvl="1"/>
            <a:r>
              <a:rPr>
                <a:solidFill>
                  <a:schemeClr val="tx2"/>
                </a:solidFill>
              </a:rPr>
              <a:t>H</a:t>
            </a:r>
            <a:r>
              <a:rPr baseline="-5999">
                <a:solidFill>
                  <a:schemeClr val="tx2"/>
                </a:solidFill>
              </a:rPr>
              <a:t>0</a:t>
            </a:r>
            <a:r>
              <a:rPr baseline="-5999">
                <a:solidFill>
                  <a:srgbClr val="941100"/>
                </a:solidFill>
              </a:rPr>
              <a:t> </a:t>
            </a:r>
            <a:r>
              <a:t>rejected by test iff </a:t>
            </a:r>
            <a:r>
              <a:rPr lang="el-GR">
                <a:solidFill>
                  <a:schemeClr val="accent2"/>
                </a:solidFill>
              </a:rPr>
              <a:t>π</a:t>
            </a:r>
            <a:r>
              <a:rPr baseline="-5999">
                <a:solidFill>
                  <a:schemeClr val="accent2"/>
                </a:solidFill>
              </a:rPr>
              <a:t>0</a:t>
            </a:r>
            <a:r>
              <a:t> is outside confidence interval</a:t>
            </a:r>
          </a:p>
          <a:p>
            <a:r>
              <a:t>Size of confidence interval depends on power of the test (i.e. sample size and significance level)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15A7DD-3E6E-7C4B-8A0C-0881ABE86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2" y="4163994"/>
            <a:ext cx="7890690" cy="2059998"/>
          </a:xfrm>
          <a:prstGeom prst="rect">
            <a:avLst/>
          </a:prstGeom>
        </p:spPr>
      </p:pic>
      <p:sp>
        <p:nvSpPr>
          <p:cNvPr id="611" name="Rectangle"/>
          <p:cNvSpPr/>
          <p:nvPr/>
        </p:nvSpPr>
        <p:spPr>
          <a:xfrm>
            <a:off x="4313039" y="5080992"/>
            <a:ext cx="1866305" cy="330398"/>
          </a:xfrm>
          <a:prstGeom prst="rect">
            <a:avLst/>
          </a:prstGeom>
          <a:ln w="38100">
            <a:solidFill>
              <a:srgbClr val="941100"/>
            </a:solidFill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b="1">
                <a:effectLst>
                  <a:outerShdw blurRad="25400" dir="5400000" rotWithShape="0">
                    <a:srgbClr val="FFFFFF"/>
                  </a:outerShdw>
                </a:effectLst>
              </a:defRPr>
            </a:pPr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22191020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Frequency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34036"/>
          </a:xfrm>
        </p:spPr>
        <p:txBody>
          <a:bodyPr/>
          <a:lstStyle/>
          <a:p>
            <a:r>
              <a:rPr lang="de-DE"/>
              <a:t>Similar principles can be used to compare frequencies in different corpora / sub-corpora</a:t>
            </a:r>
          </a:p>
          <a:p>
            <a:r>
              <a:rPr lang="de-DE"/>
              <a:t>Application to lexical frequencies: </a:t>
            </a:r>
            <a:r>
              <a:rPr lang="de-DE">
                <a:solidFill>
                  <a:schemeClr val="accent2"/>
                </a:solidFill>
              </a:rPr>
              <a:t>keyword </a:t>
            </a:r>
            <a:r>
              <a:rPr lang="de-DE"/>
              <a:t>analysis</a:t>
            </a:r>
          </a:p>
          <a:p>
            <a:pPr lvl="1"/>
            <a:endParaRPr lang="de-DE">
              <a:solidFill>
                <a:schemeClr val="accent1"/>
              </a:solidFill>
            </a:endParaRPr>
          </a:p>
          <a:p>
            <a:r>
              <a:rPr lang="de-DE"/>
              <a:t>Data for frequency comparison test:</a:t>
            </a:r>
          </a:p>
          <a:p>
            <a:pPr lvl="1"/>
            <a:r>
              <a:rPr lang="de-DE" i="1">
                <a:solidFill>
                  <a:schemeClr val="accent4"/>
                </a:solidFill>
              </a:rPr>
              <a:t>f</a:t>
            </a:r>
            <a:r>
              <a:rPr lang="de-DE" baseline="-25000">
                <a:solidFill>
                  <a:schemeClr val="accent4"/>
                </a:solidFill>
              </a:rPr>
              <a:t>1</a:t>
            </a:r>
            <a:r>
              <a:rPr lang="de-DE"/>
              <a:t> = frequency in corpus 1</a:t>
            </a:r>
            <a:br>
              <a:rPr lang="de-DE"/>
            </a:br>
            <a:r>
              <a:rPr lang="de-DE" i="1">
                <a:solidFill>
                  <a:schemeClr val="accent4"/>
                </a:solidFill>
              </a:rPr>
              <a:t>n</a:t>
            </a:r>
            <a:r>
              <a:rPr lang="de-DE" baseline="-25000">
                <a:solidFill>
                  <a:schemeClr val="accent4"/>
                </a:solidFill>
              </a:rPr>
              <a:t>1</a:t>
            </a:r>
            <a:r>
              <a:rPr lang="de-DE"/>
              <a:t> = sample size of corpus 1</a:t>
            </a:r>
          </a:p>
          <a:p>
            <a:pPr lvl="1"/>
            <a:r>
              <a:rPr lang="de-DE" i="1">
                <a:solidFill>
                  <a:schemeClr val="accent4"/>
                </a:solidFill>
              </a:rPr>
              <a:t>f</a:t>
            </a:r>
            <a:r>
              <a:rPr lang="de-DE" baseline="-25000">
                <a:solidFill>
                  <a:schemeClr val="accent4"/>
                </a:solidFill>
              </a:rPr>
              <a:t>2</a:t>
            </a:r>
            <a:r>
              <a:rPr lang="de-DE"/>
              <a:t> = frequency in corpus 2</a:t>
            </a:r>
            <a:br>
              <a:rPr lang="de-DE"/>
            </a:br>
            <a:r>
              <a:rPr lang="de-DE" i="1">
                <a:solidFill>
                  <a:schemeClr val="accent4"/>
                </a:solidFill>
              </a:rPr>
              <a:t>n</a:t>
            </a:r>
            <a:r>
              <a:rPr lang="de-DE" baseline="-25000">
                <a:solidFill>
                  <a:schemeClr val="accent4"/>
                </a:solidFill>
              </a:rPr>
              <a:t>2</a:t>
            </a:r>
            <a:r>
              <a:rPr lang="de-DE"/>
              <a:t> = sample size of corpus 2</a:t>
            </a:r>
          </a:p>
          <a:p>
            <a:r>
              <a:rPr lang="de-DE"/>
              <a:t>Collected in </a:t>
            </a:r>
            <a:r>
              <a:rPr lang="de-DE">
                <a:solidFill>
                  <a:schemeClr val="accent2"/>
                </a:solidFill>
              </a:rPr>
              <a:t>contingency table</a:t>
            </a:r>
            <a:br>
              <a:rPr lang="de-DE"/>
            </a:br>
            <a:r>
              <a:rPr lang="de-DE"/>
              <a:t>= cross-classification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3A10CC-6319-E446-9E5D-930185060904}"/>
              </a:ext>
            </a:extLst>
          </p:cNvPr>
          <p:cNvGrpSpPr/>
          <p:nvPr/>
        </p:nvGrpSpPr>
        <p:grpSpPr>
          <a:xfrm>
            <a:off x="5986799" y="3817293"/>
            <a:ext cx="2700001" cy="2535518"/>
            <a:chOff x="5986799" y="3709138"/>
            <a:chExt cx="2700001" cy="2535518"/>
          </a:xfrm>
        </p:grpSpPr>
        <p:graphicFrame>
          <p:nvGraphicFramePr>
            <p:cNvPr id="6" name="Content Placeholder 4">
              <a:extLst>
                <a:ext uri="{FF2B5EF4-FFF2-40B4-BE49-F238E27FC236}">
                  <a16:creationId xmlns:a16="http://schemas.microsoft.com/office/drawing/2014/main" id="{9FB71D84-3BA4-E547-B37A-D95356FD340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38565511"/>
                </p:ext>
              </p:extLst>
            </p:nvPr>
          </p:nvGraphicFramePr>
          <p:xfrm>
            <a:off x="5986800" y="4084656"/>
            <a:ext cx="2700000" cy="2160000"/>
          </p:xfrm>
          <a:graphic>
            <a:graphicData uri="http://schemas.openxmlformats.org/drawingml/2006/table">
              <a:tbl>
                <a:tblPr>
                  <a:tableStyleId>{B301B821-A1FF-4177-AEE7-76D212191A09}</a:tableStyleId>
                </a:tblPr>
                <a:tblGrid>
                  <a:gridCol w="1350000">
                    <a:extLst>
                      <a:ext uri="{9D8B030D-6E8A-4147-A177-3AD203B41FA5}">
                        <a16:colId xmlns:a16="http://schemas.microsoft.com/office/drawing/2014/main" val="3024354588"/>
                      </a:ext>
                    </a:extLst>
                  </a:gridCol>
                  <a:gridCol w="1350000">
                    <a:extLst>
                      <a:ext uri="{9D8B030D-6E8A-4147-A177-3AD203B41FA5}">
                        <a16:colId xmlns:a16="http://schemas.microsoft.com/office/drawing/2014/main" val="2785664756"/>
                      </a:ext>
                    </a:extLst>
                  </a:gridCol>
                </a:tblGrid>
                <a:tr h="1063950"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3200" i="1">
                            <a:solidFill>
                              <a:schemeClr val="accent2"/>
                            </a:solidFill>
                          </a:rPr>
                          <a:t>f</a:t>
                        </a:r>
                        <a:r>
                          <a:rPr lang="de-DE" sz="3200" baseline="-25000">
                            <a:solidFill>
                              <a:schemeClr val="accent2"/>
                            </a:solidFill>
                          </a:rPr>
                          <a:t>1</a:t>
                        </a:r>
                      </a:p>
                    </a:txBody>
                    <a:tcPr marL="105094" marR="105094" marT="52550" marB="52550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f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2</a:t>
                        </a:r>
                      </a:p>
                    </a:txBody>
                    <a:tcPr marL="105094" marR="105094" marT="52550" marB="52550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324054192"/>
                    </a:ext>
                  </a:extLst>
                </a:tr>
                <a:tr h="1096050">
                  <a:tc>
                    <a:txBody>
                      <a:bodyPr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n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1 </a:t>
                        </a:r>
                        <a:r>
                          <a:rPr kumimoji="0" lang="de-DE" sz="3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– </a:t>
                        </a: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f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1</a:t>
                        </a:r>
                        <a:r>
                          <a:rPr kumimoji="0" lang="de-DE" sz="3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 </a:t>
                        </a:r>
                        <a:endParaRPr kumimoji="0" lang="de-DE" sz="32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105094" marR="105094" marT="52550" marB="52550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n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2 </a:t>
                        </a:r>
                        <a:r>
                          <a:rPr kumimoji="0" lang="de-DE" sz="3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– </a:t>
                        </a: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f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2</a:t>
                        </a:r>
                        <a:r>
                          <a:rPr kumimoji="0" lang="de-DE" sz="3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 </a:t>
                        </a:r>
                        <a:endParaRPr kumimoji="0" lang="de-DE" sz="32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105094" marR="105094" marT="52550" marB="52550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2661925089"/>
                    </a:ext>
                  </a:extLst>
                </a:tr>
              </a:tbl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632051-BE2B-D04C-B434-7323AD270A6E}"/>
                </a:ext>
              </a:extLst>
            </p:cNvPr>
            <p:cNvSpPr txBox="1"/>
            <p:nvPr/>
          </p:nvSpPr>
          <p:spPr>
            <a:xfrm>
              <a:off x="5986799" y="3715324"/>
              <a:ext cx="1348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4"/>
                  </a:solidFill>
                </a:rPr>
                <a:t>corpus 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083601-F49C-434C-9078-2727B4BC957B}"/>
                </a:ext>
              </a:extLst>
            </p:cNvPr>
            <p:cNvSpPr txBox="1"/>
            <p:nvPr/>
          </p:nvSpPr>
          <p:spPr>
            <a:xfrm>
              <a:off x="7338735" y="3709138"/>
              <a:ext cx="1348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4"/>
                  </a:solidFill>
                </a:rPr>
                <a:t>corpus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66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Frequency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72168" cy="5334036"/>
          </a:xfrm>
        </p:spPr>
        <p:txBody>
          <a:bodyPr/>
          <a:lstStyle/>
          <a:p>
            <a:r>
              <a:rPr lang="de-DE"/>
              <a:t>Null hypothesis </a:t>
            </a:r>
            <a:r>
              <a:rPr lang="de-DE">
                <a:solidFill>
                  <a:schemeClr val="accent1"/>
                </a:solidFill>
              </a:rPr>
              <a:t>H</a:t>
            </a:r>
            <a:r>
              <a:rPr lang="de-DE" baseline="-25000">
                <a:solidFill>
                  <a:schemeClr val="accent1"/>
                </a:solidFill>
              </a:rPr>
              <a:t>0</a:t>
            </a:r>
            <a:r>
              <a:rPr lang="de-DE">
                <a:solidFill>
                  <a:schemeClr val="accent1"/>
                </a:solidFill>
              </a:rPr>
              <a:t>: π</a:t>
            </a:r>
            <a:r>
              <a:rPr lang="de-DE" baseline="-25000">
                <a:solidFill>
                  <a:schemeClr val="accent1"/>
                </a:solidFill>
              </a:rPr>
              <a:t>1</a:t>
            </a:r>
            <a:r>
              <a:rPr lang="de-DE">
                <a:solidFill>
                  <a:schemeClr val="accent1"/>
                </a:solidFill>
              </a:rPr>
              <a:t> = π</a:t>
            </a:r>
            <a:r>
              <a:rPr lang="de-DE" baseline="-25000">
                <a:solidFill>
                  <a:schemeClr val="accent1"/>
                </a:solidFill>
              </a:rPr>
              <a:t>2</a:t>
            </a:r>
            <a:endParaRPr lang="de-DE"/>
          </a:p>
          <a:p>
            <a:pPr lvl="1"/>
            <a:r>
              <a:rPr lang="de-DE"/>
              <a:t>precise value of common relative frequency not specified</a:t>
            </a:r>
          </a:p>
          <a:p>
            <a:r>
              <a:rPr lang="de-DE"/>
              <a:t>Different </a:t>
            </a:r>
            <a:r>
              <a:rPr lang="de-DE">
                <a:solidFill>
                  <a:schemeClr val="accent1"/>
                </a:solidFill>
              </a:rPr>
              <a:t>significance testing </a:t>
            </a:r>
            <a:r>
              <a:rPr lang="de-DE"/>
              <a:t>procedures:</a:t>
            </a:r>
          </a:p>
          <a:p>
            <a:pPr lvl="1"/>
            <a:r>
              <a:rPr lang="de-DE"/>
              <a:t>Pearson's </a:t>
            </a:r>
            <a:r>
              <a:rPr lang="de-DE">
                <a:solidFill>
                  <a:schemeClr val="accent2"/>
                </a:solidFill>
              </a:rPr>
              <a:t>chi-squared </a:t>
            </a:r>
            <a:r>
              <a:rPr lang="de-DE"/>
              <a:t>test ➞ </a:t>
            </a:r>
            <a:r>
              <a:rPr lang="de-DE" i="1"/>
              <a:t>X</a:t>
            </a:r>
            <a:r>
              <a:rPr lang="de-DE" baseline="30000"/>
              <a:t>2</a:t>
            </a:r>
            <a:r>
              <a:rPr lang="de-DE"/>
              <a:t> statistic </a:t>
            </a:r>
            <a:r>
              <a:rPr lang="de-DE">
                <a:solidFill>
                  <a:schemeClr val="accent4"/>
                </a:solidFill>
              </a:rPr>
              <a:t>(↑)</a:t>
            </a:r>
          </a:p>
          <a:p>
            <a:pPr lvl="1"/>
            <a:r>
              <a:rPr lang="de-DE"/>
              <a:t>likelihood ratio test (“</a:t>
            </a:r>
            <a:r>
              <a:rPr lang="de-DE">
                <a:solidFill>
                  <a:schemeClr val="accent2"/>
                </a:solidFill>
              </a:rPr>
              <a:t>log-likelihood</a:t>
            </a:r>
            <a:r>
              <a:rPr lang="de-DE"/>
              <a:t>”) ➞ </a:t>
            </a:r>
            <a:r>
              <a:rPr lang="de-DE" i="1"/>
              <a:t>G</a:t>
            </a:r>
            <a:r>
              <a:rPr lang="de-DE" baseline="30000"/>
              <a:t>2</a:t>
            </a:r>
            <a:r>
              <a:rPr lang="de-DE"/>
              <a:t> statistic </a:t>
            </a:r>
            <a:r>
              <a:rPr lang="de-DE">
                <a:solidFill>
                  <a:schemeClr val="accent4"/>
                </a:solidFill>
              </a:rPr>
              <a:t>(↑)</a:t>
            </a:r>
          </a:p>
          <a:p>
            <a:pPr lvl="1"/>
            <a:r>
              <a:rPr lang="de-DE">
                <a:solidFill>
                  <a:schemeClr val="accent2"/>
                </a:solidFill>
              </a:rPr>
              <a:t>Fisher's exact test </a:t>
            </a:r>
            <a:r>
              <a:rPr lang="de-DE"/>
              <a:t>➞ p-value </a:t>
            </a:r>
            <a:r>
              <a:rPr lang="de-DE">
                <a:solidFill>
                  <a:schemeClr val="accent4"/>
                </a:solidFill>
              </a:rPr>
              <a:t>(↓)</a:t>
            </a:r>
          </a:p>
          <a:p>
            <a:pPr lvl="1"/>
            <a:endParaRPr lang="de-DE">
              <a:solidFill>
                <a:schemeClr val="accent4"/>
              </a:solidFill>
            </a:endParaRPr>
          </a:p>
          <a:p>
            <a:r>
              <a:rPr lang="de-DE"/>
              <a:t>Different ways of measuring </a:t>
            </a:r>
            <a:r>
              <a:rPr lang="de-DE">
                <a:solidFill>
                  <a:schemeClr val="accent1"/>
                </a:solidFill>
              </a:rPr>
              <a:t>effect size</a:t>
            </a:r>
          </a:p>
          <a:p>
            <a:pPr lvl="1"/>
            <a:r>
              <a:rPr lang="de-DE">
                <a:solidFill>
                  <a:schemeClr val="accent2"/>
                </a:solidFill>
              </a:rPr>
              <a:t>difference </a:t>
            </a:r>
            <a:r>
              <a:rPr lang="de-DE"/>
              <a:t>of proportions:			</a:t>
            </a:r>
            <a:r>
              <a:rPr lang="de-DE">
                <a:solidFill>
                  <a:schemeClr val="accent1"/>
                </a:solidFill>
              </a:rPr>
              <a:t>δ = π</a:t>
            </a:r>
            <a:r>
              <a:rPr lang="de-DE" baseline="-25000">
                <a:solidFill>
                  <a:schemeClr val="accent1"/>
                </a:solidFill>
              </a:rPr>
              <a:t>1</a:t>
            </a:r>
            <a:r>
              <a:rPr lang="de-DE">
                <a:solidFill>
                  <a:schemeClr val="accent1"/>
                </a:solidFill>
              </a:rPr>
              <a:t> </a:t>
            </a:r>
            <a:r>
              <a:rPr lang="mr-IN">
                <a:solidFill>
                  <a:schemeClr val="accent1"/>
                </a:solidFill>
              </a:rPr>
              <a:t>–</a:t>
            </a:r>
            <a:r>
              <a:rPr lang="de-DE">
                <a:solidFill>
                  <a:schemeClr val="accent1"/>
                </a:solidFill>
              </a:rPr>
              <a:t> π</a:t>
            </a:r>
            <a:r>
              <a:rPr lang="de-DE" baseline="-25000">
                <a:solidFill>
                  <a:schemeClr val="accent1"/>
                </a:solidFill>
              </a:rPr>
              <a:t>2</a:t>
            </a:r>
            <a:r>
              <a:rPr lang="de-DE"/>
              <a:t> </a:t>
            </a:r>
          </a:p>
          <a:p>
            <a:pPr lvl="1"/>
            <a:r>
              <a:rPr lang="de-DE">
                <a:solidFill>
                  <a:schemeClr val="accent2"/>
                </a:solidFill>
              </a:rPr>
              <a:t>relative risk </a:t>
            </a:r>
            <a:r>
              <a:rPr lang="de-DE"/>
              <a:t>= proportion ratio:		</a:t>
            </a:r>
            <a:r>
              <a:rPr lang="de-DE" i="1">
                <a:solidFill>
                  <a:schemeClr val="accent1"/>
                </a:solidFill>
              </a:rPr>
              <a:t>r</a:t>
            </a:r>
            <a:r>
              <a:rPr lang="de-DE">
                <a:solidFill>
                  <a:schemeClr val="accent1"/>
                </a:solidFill>
              </a:rPr>
              <a:t> = π</a:t>
            </a:r>
            <a:r>
              <a:rPr lang="de-DE" baseline="-25000">
                <a:solidFill>
                  <a:schemeClr val="accent1"/>
                </a:solidFill>
              </a:rPr>
              <a:t>1</a:t>
            </a:r>
            <a:r>
              <a:rPr lang="de-DE">
                <a:solidFill>
                  <a:schemeClr val="accent1"/>
                </a:solidFill>
              </a:rPr>
              <a:t> </a:t>
            </a:r>
            <a:r>
              <a:rPr lang="en-US">
                <a:solidFill>
                  <a:schemeClr val="accent1"/>
                </a:solidFill>
              </a:rPr>
              <a:t>/</a:t>
            </a:r>
            <a:r>
              <a:rPr lang="de-DE">
                <a:solidFill>
                  <a:schemeClr val="accent1"/>
                </a:solidFill>
              </a:rPr>
              <a:t> π</a:t>
            </a:r>
            <a:r>
              <a:rPr lang="de-DE" baseline="-25000">
                <a:solidFill>
                  <a:schemeClr val="accent1"/>
                </a:solidFill>
              </a:rPr>
              <a:t>2</a:t>
            </a:r>
            <a:r>
              <a:rPr lang="de-DE">
                <a:solidFill>
                  <a:schemeClr val="accent1"/>
                </a:solidFill>
              </a:rPr>
              <a:t> </a:t>
            </a:r>
          </a:p>
          <a:p>
            <a:pPr lvl="1"/>
            <a:r>
              <a:rPr lang="de-DE">
                <a:solidFill>
                  <a:schemeClr val="accent2"/>
                </a:solidFill>
              </a:rPr>
              <a:t>odds ratio</a:t>
            </a:r>
            <a:r>
              <a:rPr lang="de-DE"/>
              <a:t> (nice for maths):			</a:t>
            </a:r>
            <a:r>
              <a:rPr lang="de-DE">
                <a:solidFill>
                  <a:schemeClr val="accent1"/>
                </a:solidFill>
              </a:rPr>
              <a:t>θ = π</a:t>
            </a:r>
            <a:r>
              <a:rPr lang="de-DE" baseline="-25000">
                <a:solidFill>
                  <a:schemeClr val="accent1"/>
                </a:solidFill>
              </a:rPr>
              <a:t>1</a:t>
            </a:r>
            <a:r>
              <a:rPr lang="de-DE">
                <a:solidFill>
                  <a:schemeClr val="accent1"/>
                </a:solidFill>
              </a:rPr>
              <a:t>(1 </a:t>
            </a:r>
            <a:r>
              <a:rPr lang="mr-IN">
                <a:solidFill>
                  <a:schemeClr val="accent1"/>
                </a:solidFill>
              </a:rPr>
              <a:t>–</a:t>
            </a:r>
            <a:r>
              <a:rPr lang="de-DE">
                <a:solidFill>
                  <a:schemeClr val="accent1"/>
                </a:solidFill>
              </a:rPr>
              <a:t> π</a:t>
            </a:r>
            <a:r>
              <a:rPr lang="de-DE" baseline="-25000">
                <a:solidFill>
                  <a:schemeClr val="accent1"/>
                </a:solidFill>
              </a:rPr>
              <a:t>2</a:t>
            </a:r>
            <a:r>
              <a:rPr lang="de-DE">
                <a:solidFill>
                  <a:schemeClr val="accent1"/>
                </a:solidFill>
              </a:rPr>
              <a:t>) / π</a:t>
            </a:r>
            <a:r>
              <a:rPr lang="de-DE" baseline="-25000">
                <a:solidFill>
                  <a:schemeClr val="accent1"/>
                </a:solidFill>
              </a:rPr>
              <a:t>2</a:t>
            </a:r>
            <a:r>
              <a:rPr lang="de-DE">
                <a:solidFill>
                  <a:schemeClr val="accent1"/>
                </a:solidFill>
              </a:rPr>
              <a:t>(1 </a:t>
            </a:r>
            <a:r>
              <a:rPr lang="mr-IN">
                <a:solidFill>
                  <a:schemeClr val="accent1"/>
                </a:solidFill>
              </a:rPr>
              <a:t>–</a:t>
            </a:r>
            <a:r>
              <a:rPr lang="de-DE">
                <a:solidFill>
                  <a:schemeClr val="accent1"/>
                </a:solidFill>
              </a:rPr>
              <a:t> π</a:t>
            </a:r>
            <a:r>
              <a:rPr lang="de-DE" baseline="-25000">
                <a:solidFill>
                  <a:schemeClr val="accent1"/>
                </a:solidFill>
              </a:rPr>
              <a:t>1</a:t>
            </a:r>
            <a:r>
              <a:rPr lang="de-DE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17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auto">
          <a:xfrm flipH="1" flipV="1">
            <a:off x="1377295" y="3160926"/>
            <a:ext cx="666750" cy="1123950"/>
          </a:xfrm>
          <a:prstGeom prst="rect">
            <a:avLst/>
          </a:prstGeom>
          <a:gradFill rotWithShape="1">
            <a:gsLst>
              <a:gs pos="0">
                <a:srgbClr val="FF9A99"/>
              </a:gs>
              <a:gs pos="100000">
                <a:srgbClr val="D1403C"/>
              </a:gs>
            </a:gsLst>
            <a:lin ang="5400000"/>
          </a:gra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 flipH="1" flipV="1">
            <a:off x="4343942" y="3173669"/>
            <a:ext cx="666750" cy="1123950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 sz="135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MS PGothic" charset="0"/>
              </a:rPr>
              <a:t>The broader picture</a:t>
            </a:r>
            <a:br>
              <a:rPr lang="en-US">
                <a:latin typeface="Calibri" charset="0"/>
                <a:ea typeface="MS PGothic" charset="0"/>
              </a:rPr>
            </a:br>
            <a:r>
              <a:rPr lang="en-US">
                <a:latin typeface="Calibri" charset="0"/>
                <a:ea typeface="MS PGothic" charset="0"/>
              </a:rPr>
              <a:t>on statistics in corpus linguistics</a:t>
            </a: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6434598" y="4297619"/>
            <a:ext cx="1952625" cy="9620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350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linguistic research question</a:t>
            </a:r>
            <a:endParaRPr lang="en-US" sz="135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3691869" y="4297619"/>
            <a:ext cx="2742729" cy="962025"/>
            <a:chOff x="3595138" y="5067300"/>
            <a:chExt cx="3656972" cy="1282700"/>
          </a:xfrm>
        </p:grpSpPr>
        <p:sp>
          <p:nvSpPr>
            <p:cNvPr id="12" name="Left Arrow 11"/>
            <p:cNvSpPr>
              <a:spLocks noChangeArrowheads="1"/>
            </p:cNvSpPr>
            <p:nvPr/>
          </p:nvSpPr>
          <p:spPr bwMode="auto">
            <a:xfrm>
              <a:off x="6235700" y="5474650"/>
              <a:ext cx="1016410" cy="468000"/>
            </a:xfrm>
            <a:prstGeom prst="lef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EDEDED"/>
                </a:gs>
                <a:gs pos="64999">
                  <a:srgbClr val="D0D0D0"/>
                </a:gs>
                <a:gs pos="100000">
                  <a:srgbClr val="BCBCBC"/>
                </a:gs>
              </a:gsLst>
              <a:lin ang="540000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Rounded Rectangle 4"/>
            <p:cNvSpPr>
              <a:spLocks noChangeArrowheads="1"/>
            </p:cNvSpPr>
            <p:nvPr/>
          </p:nvSpPr>
          <p:spPr bwMode="auto">
            <a:xfrm>
              <a:off x="3595138" y="5067300"/>
              <a:ext cx="2627862" cy="12827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35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operationalized</a:t>
              </a:r>
            </a:p>
            <a:p>
              <a:pPr algn="ctr">
                <a:defRPr/>
              </a:pPr>
              <a:r>
                <a:rPr lang="en-US" sz="135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hypothesis</a:t>
              </a:r>
            </a:p>
            <a:p>
              <a:pPr algn="ctr">
                <a:defRPr/>
              </a:pPr>
              <a:r>
                <a:rPr lang="en-US" sz="135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about “language”</a:t>
              </a:r>
            </a:p>
          </p:txBody>
        </p:sp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725223" y="4297619"/>
            <a:ext cx="2957122" cy="962025"/>
            <a:chOff x="-360391" y="5067300"/>
            <a:chExt cx="3942829" cy="1282700"/>
          </a:xfrm>
        </p:grpSpPr>
        <p:sp>
          <p:nvSpPr>
            <p:cNvPr id="9" name="Left-Right Arrow 8"/>
            <p:cNvSpPr>
              <a:spLocks noChangeArrowheads="1"/>
            </p:cNvSpPr>
            <p:nvPr/>
          </p:nvSpPr>
          <p:spPr bwMode="auto">
            <a:xfrm>
              <a:off x="2279977" y="5474650"/>
              <a:ext cx="1302461" cy="468000"/>
            </a:xfrm>
            <a:prstGeom prst="leftRightArrow">
              <a:avLst>
                <a:gd name="adj1" fmla="val 50000"/>
                <a:gd name="adj2" fmla="val 62905"/>
              </a:avLst>
            </a:prstGeom>
            <a:gradFill rotWithShape="1">
              <a:gsLst>
                <a:gs pos="0">
                  <a:srgbClr val="EDEDED"/>
                </a:gs>
                <a:gs pos="64999">
                  <a:srgbClr val="D0D0D0"/>
                </a:gs>
                <a:gs pos="100000">
                  <a:srgbClr val="BCBCBC"/>
                </a:gs>
              </a:gsLst>
              <a:lin ang="540000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ounded Rectangle 6"/>
            <p:cNvSpPr>
              <a:spLocks noChangeArrowheads="1"/>
            </p:cNvSpPr>
            <p:nvPr/>
          </p:nvSpPr>
          <p:spPr bwMode="auto">
            <a:xfrm>
              <a:off x="-360391" y="5067300"/>
              <a:ext cx="2627861" cy="12827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9A99"/>
                </a:gs>
                <a:gs pos="100000">
                  <a:srgbClr val="D1403C"/>
                </a:gs>
              </a:gsLst>
              <a:lin ang="5400000"/>
            </a:gradFill>
            <a:ln w="9525">
              <a:solidFill>
                <a:srgbClr val="BE4B48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35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corpus data</a:t>
              </a:r>
            </a:p>
            <a:p>
              <a:pPr algn="ctr">
                <a:defRPr/>
              </a:pPr>
              <a:r>
                <a:rPr lang="en-US" sz="135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(frequencies)</a:t>
              </a:r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725223" y="2198901"/>
            <a:ext cx="4937543" cy="974768"/>
            <a:chOff x="-360391" y="2269010"/>
            <a:chExt cx="6583391" cy="1299690"/>
          </a:xfrm>
        </p:grpSpPr>
        <p:sp>
          <p:nvSpPr>
            <p:cNvPr id="10" name="Left-Right Arrow 9"/>
            <p:cNvSpPr>
              <a:spLocks noChangeArrowheads="1"/>
            </p:cNvSpPr>
            <p:nvPr/>
          </p:nvSpPr>
          <p:spPr bwMode="auto">
            <a:xfrm>
              <a:off x="2267470" y="2684855"/>
              <a:ext cx="1327668" cy="468000"/>
            </a:xfrm>
            <a:prstGeom prst="leftRightArrow">
              <a:avLst>
                <a:gd name="adj1" fmla="val 50000"/>
                <a:gd name="adj2" fmla="val 62905"/>
              </a:avLst>
            </a:prstGeom>
            <a:gradFill rotWithShape="1">
              <a:gsLst>
                <a:gs pos="0">
                  <a:srgbClr val="EDEDED"/>
                </a:gs>
                <a:gs pos="64999">
                  <a:srgbClr val="D0D0D0"/>
                </a:gs>
                <a:gs pos="100000">
                  <a:srgbClr val="BCBCBC"/>
                </a:gs>
              </a:gsLst>
              <a:lin ang="540000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Rounded Rectangle 5"/>
            <p:cNvSpPr>
              <a:spLocks noChangeArrowheads="1"/>
            </p:cNvSpPr>
            <p:nvPr/>
          </p:nvSpPr>
          <p:spPr bwMode="auto">
            <a:xfrm>
              <a:off x="3595138" y="2269010"/>
              <a:ext cx="2627862" cy="129969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350" b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population</a:t>
              </a:r>
            </a:p>
            <a:p>
              <a:pPr algn="ctr">
                <a:defRPr/>
              </a:pPr>
              <a:r>
                <a:rPr lang="en-US" sz="1350" b="1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(of “objects”)</a:t>
              </a:r>
            </a:p>
          </p:txBody>
        </p:sp>
        <p:sp>
          <p:nvSpPr>
            <p:cNvPr id="8" name="Rounded Rectangle 7"/>
            <p:cNvSpPr>
              <a:spLocks noChangeArrowheads="1"/>
            </p:cNvSpPr>
            <p:nvPr/>
          </p:nvSpPr>
          <p:spPr bwMode="auto">
            <a:xfrm>
              <a:off x="-360391" y="2269010"/>
              <a:ext cx="2627861" cy="12827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9A99"/>
                </a:gs>
                <a:gs pos="100000">
                  <a:srgbClr val="D1403C"/>
                </a:gs>
              </a:gsLst>
              <a:lin ang="5400000"/>
            </a:gradFill>
            <a:ln w="9525">
              <a:solidFill>
                <a:srgbClr val="BE4B48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35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representative </a:t>
              </a:r>
              <a:br>
                <a:rPr lang="en-US" sz="135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35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random sample</a:t>
              </a:r>
            </a:p>
          </p:txBody>
        </p:sp>
      </p:grp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938991" y="2446127"/>
            <a:ext cx="182802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800" b="1"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  <a:br>
              <a:rPr lang="en-US" sz="1800" b="1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(hypothesis tests)</a:t>
            </a:r>
          </a:p>
        </p:txBody>
      </p:sp>
    </p:spTree>
    <p:extLst>
      <p:ext uri="{BB962C8B-B14F-4D97-AF65-F5344CB8AC3E}">
        <p14:creationId xmlns:p14="http://schemas.microsoft.com/office/powerpoint/2010/main" val="85513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450826" cy="5238343"/>
          </a:xfrm>
        </p:spPr>
        <p:txBody>
          <a:bodyPr/>
          <a:lstStyle/>
          <a:p>
            <a:r>
              <a:rPr lang="en-US" sz="2400"/>
              <a:t>Ch. 5 of Hoffmann, Sebastian </a:t>
            </a:r>
            <a:r>
              <a:rPr lang="en-US" sz="2400" i="1"/>
              <a:t>et al.</a:t>
            </a:r>
            <a:r>
              <a:rPr lang="en-US" sz="2400"/>
              <a:t> (2008). </a:t>
            </a:r>
            <a:r>
              <a:rPr lang="en-US" sz="2400" i="1">
                <a:solidFill>
                  <a:schemeClr val="accent1"/>
                </a:solidFill>
              </a:rPr>
              <a:t>Corpus Linguistics with BNCweb – a Practical Guide</a:t>
            </a:r>
            <a:r>
              <a:rPr lang="en-US" sz="2400"/>
              <a:t>. Peter Lang, Frankfurt.</a:t>
            </a:r>
          </a:p>
          <a:p>
            <a:r>
              <a:rPr lang="en-US" sz="2400"/>
              <a:t>Baroni, Marco and Evert, Stefan (2008). </a:t>
            </a:r>
            <a:r>
              <a:rPr lang="en-US" sz="2400">
                <a:solidFill>
                  <a:schemeClr val="tx2"/>
                </a:solidFill>
              </a:rPr>
              <a:t>Statistical methods for corpus exploitation</a:t>
            </a:r>
            <a:r>
              <a:rPr lang="en-US" sz="2400"/>
              <a:t>. In </a:t>
            </a:r>
            <a:r>
              <a:rPr lang="en-US" sz="2400" i="1"/>
              <a:t>HSK 29.2 Corpus Linguistics</a:t>
            </a:r>
            <a:r>
              <a:rPr lang="en-US" sz="2400"/>
              <a:t>, Ch. 36.</a:t>
            </a:r>
          </a:p>
          <a:p>
            <a:r>
              <a:rPr lang="en-GB" sz="2400"/>
              <a:t>Evert, Stefan (2013). </a:t>
            </a:r>
            <a:r>
              <a:rPr lang="en-GB" sz="2400">
                <a:solidFill>
                  <a:schemeClr val="accent1"/>
                </a:solidFill>
              </a:rPr>
              <a:t>Tools for the acquisition of lexical combinatorics</a:t>
            </a:r>
            <a:r>
              <a:rPr lang="en-GB" sz="2400"/>
              <a:t>. In </a:t>
            </a:r>
            <a:r>
              <a:rPr lang="en-GB" sz="2400" i="1"/>
              <a:t>HSK 5.4 Computational Lexicography</a:t>
            </a:r>
            <a:r>
              <a:rPr lang="en-GB" sz="2400"/>
              <a:t>, Ch. 104.</a:t>
            </a:r>
          </a:p>
          <a:p>
            <a:r>
              <a:rPr lang="en-US" sz="2400"/>
              <a:t>Evert, Stefan (2008). </a:t>
            </a:r>
            <a:r>
              <a:rPr lang="en-US" sz="2400">
                <a:solidFill>
                  <a:schemeClr val="tx2"/>
                </a:solidFill>
              </a:rPr>
              <a:t>Corpora and collocations</a:t>
            </a:r>
            <a:r>
              <a:rPr lang="en-US" sz="2400"/>
              <a:t>. In </a:t>
            </a:r>
            <a:r>
              <a:rPr lang="en-US" sz="2400" i="1"/>
              <a:t>HSK 29.2 Corpus Linguistics</a:t>
            </a:r>
            <a:r>
              <a:rPr lang="en-US" sz="2400"/>
              <a:t>, Ch. 58.</a:t>
            </a:r>
            <a:endParaRPr lang="de-DE" sz="2400"/>
          </a:p>
          <a:p>
            <a:r>
              <a:rPr lang="de-DE" sz="2400"/>
              <a:t>Hardie, Andrew (unpubl.). </a:t>
            </a:r>
            <a:r>
              <a:rPr lang="de-DE" sz="2400">
                <a:solidFill>
                  <a:schemeClr val="tx2"/>
                </a:solidFill>
              </a:rPr>
              <a:t>A single statistical technique for keywords, lockwords, and collocations</a:t>
            </a:r>
            <a:r>
              <a:rPr lang="de-DE" sz="2400"/>
              <a:t>. Technical report.</a:t>
            </a:r>
          </a:p>
          <a:p>
            <a:pPr marL="360363" indent="-360363">
              <a:buNone/>
            </a:pPr>
            <a:r>
              <a:rPr lang="de-DE" sz="2400"/>
              <a:t>… 	and many recent textbooks on </a:t>
            </a:r>
            <a:r>
              <a:rPr lang="de-DE" sz="2400">
                <a:solidFill>
                  <a:schemeClr val="accent2">
                    <a:lumMod val="75000"/>
                  </a:schemeClr>
                </a:solidFill>
              </a:rPr>
              <a:t>statistical methods for (corpus) linguistics </a:t>
            </a:r>
            <a:r>
              <a:rPr lang="de-DE" sz="2400"/>
              <a:t>by Stefan Gries, Guillaume Desagulier, Bodo Winter,  Vaclav Brezina, Sean Wallis, Gerold Schneider &amp; Max Lauber.</a:t>
            </a:r>
          </a:p>
          <a:p>
            <a:pPr lvl="1"/>
            <a:endParaRPr lang="de-DE"/>
          </a:p>
          <a:p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6E380-DEF2-A1C5-C0F4-382CCCEAD848}"/>
              </a:ext>
            </a:extLst>
          </p:cNvPr>
          <p:cNvSpPr txBox="1"/>
          <p:nvPr/>
        </p:nvSpPr>
        <p:spPr>
          <a:xfrm>
            <a:off x="5240594" y="6550223"/>
            <a:ext cx="39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hlinkClick r:id="rId3"/>
              </a:rPr>
              <a:t>https://dlf.uzh.ch/openbooks/statisticsforlinguists/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823401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9758-C121-A54C-9995-F3025722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22408-AF59-6F4B-8738-2A337B7EB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Quantitative analysis of corpus data:</a:t>
            </a:r>
            <a:br>
              <a:rPr lang="en-US"/>
            </a:br>
            <a:r>
              <a:rPr lang="en-US"/>
              <a:t>Why do we need statistics?</a:t>
            </a:r>
          </a:p>
          <a:p>
            <a:pPr marL="914400" lvl="1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Keywords</a:t>
            </a:r>
          </a:p>
          <a:p>
            <a:pPr lvl="1"/>
            <a:r>
              <a:rPr lang="en-US"/>
              <a:t>an application of frequency comparison methods</a:t>
            </a:r>
          </a:p>
          <a:p>
            <a:pPr lvl="1"/>
            <a:r>
              <a:rPr lang="en-US"/>
              <a:t>the need for empirical evaluation studies</a:t>
            </a:r>
          </a:p>
          <a:p>
            <a:pPr marL="914400" lvl="1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Collocations</a:t>
            </a:r>
          </a:p>
          <a:p>
            <a:pPr lvl="1"/>
            <a:r>
              <a:rPr lang="en-US"/>
              <a:t>bonus: lexicographic evaluation of corpus-based collocation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928537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D35E21-D3D6-0B42-86AC-16C08F14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Keywords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6D81CE-A101-E942-9CDE-96EE65C83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An evaluation study</a:t>
            </a:r>
          </a:p>
        </p:txBody>
      </p:sp>
    </p:spTree>
    <p:extLst>
      <p:ext uri="{BB962C8B-B14F-4D97-AF65-F5344CB8AC3E}">
        <p14:creationId xmlns:p14="http://schemas.microsoft.com/office/powerpoint/2010/main" val="279734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Keyword extraction techniques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69E1B2-0BFC-E34E-82C2-AC18011DD0D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9558014"/>
              </p:ext>
            </p:extLst>
          </p:nvPr>
        </p:nvGraphicFramePr>
        <p:xfrm>
          <a:off x="1184477" y="1752600"/>
          <a:ext cx="2700000" cy="21600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302435458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785664756"/>
                    </a:ext>
                  </a:extLst>
                </a:gridCol>
              </a:tblGrid>
              <a:tr h="1063950">
                <a:tc>
                  <a:txBody>
                    <a:bodyPr/>
                    <a:lstStyle/>
                    <a:p>
                      <a:pPr algn="ctr"/>
                      <a:r>
                        <a:rPr lang="de-DE" sz="3200" i="1">
                          <a:solidFill>
                            <a:schemeClr val="accent2"/>
                          </a:solidFill>
                        </a:rPr>
                        <a:t>f</a:t>
                      </a:r>
                      <a:r>
                        <a:rPr lang="de-DE" sz="3200" baseline="-2500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marL="105094" marR="105094" marT="52550" marB="525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kumimoji="0" lang="de-DE" sz="32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05094" marR="105094" marT="52550" marB="525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054192"/>
                  </a:ext>
                </a:extLst>
              </a:tr>
              <a:tr h="10960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de-DE" sz="32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kumimoji="0" lang="de-DE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kumimoji="0" lang="de-DE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kumimoji="0" lang="de-DE" sz="32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de-DE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de-DE" sz="3200" b="0" i="0" u="none" strike="noStrike" kern="1200" cap="none" spc="0" normalizeH="0" baseline="-25000" noProof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094" marR="105094" marT="52550" marB="525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de-DE" sz="32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de-DE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kumimoji="0" lang="de-DE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kumimoji="0" lang="de-DE" sz="32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de-DE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de-DE" sz="3200" b="0" i="0" u="none" strike="noStrike" kern="1200" cap="none" spc="0" normalizeH="0" baseline="-25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094" marR="105094" marT="52550" marB="525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925089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C3FDC-43DF-3848-A85B-5087AA87A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4317242"/>
            <a:ext cx="4154557" cy="1961320"/>
          </a:xfrm>
        </p:spPr>
        <p:txBody>
          <a:bodyPr>
            <a:normAutofit/>
          </a:bodyPr>
          <a:lstStyle/>
          <a:p>
            <a:r>
              <a:rPr lang="de-DE" sz="2400" i="1">
                <a:solidFill>
                  <a:schemeClr val="accent2"/>
                </a:solidFill>
              </a:rPr>
              <a:t>f</a:t>
            </a:r>
            <a:r>
              <a:rPr lang="de-DE" sz="2400" baseline="-25000">
                <a:solidFill>
                  <a:schemeClr val="accent2"/>
                </a:solidFill>
              </a:rPr>
              <a:t>1</a:t>
            </a:r>
            <a:r>
              <a:rPr lang="de-DE" sz="2400"/>
              <a:t> = freq. in target corpus</a:t>
            </a:r>
          </a:p>
          <a:p>
            <a:r>
              <a:rPr lang="de-DE" sz="2400" i="1">
                <a:solidFill>
                  <a:schemeClr val="accent2"/>
                </a:solidFill>
              </a:rPr>
              <a:t>n</a:t>
            </a:r>
            <a:r>
              <a:rPr lang="de-DE" sz="2400" baseline="-25000">
                <a:solidFill>
                  <a:schemeClr val="accent2"/>
                </a:solidFill>
              </a:rPr>
              <a:t>1</a:t>
            </a:r>
            <a:r>
              <a:rPr lang="de-DE" sz="2400"/>
              <a:t> = sample size of target</a:t>
            </a:r>
          </a:p>
          <a:p>
            <a:r>
              <a:rPr lang="de-DE" sz="2400" i="1">
                <a:solidFill>
                  <a:schemeClr val="tx2"/>
                </a:solidFill>
              </a:rPr>
              <a:t>f</a:t>
            </a:r>
            <a:r>
              <a:rPr lang="de-DE" sz="2400" i="1" baseline="-25000">
                <a:solidFill>
                  <a:schemeClr val="tx2"/>
                </a:solidFill>
              </a:rPr>
              <a:t>2</a:t>
            </a:r>
            <a:r>
              <a:rPr lang="de-DE" sz="2400"/>
              <a:t> = freq. in reference corpus</a:t>
            </a:r>
          </a:p>
          <a:p>
            <a:r>
              <a:rPr lang="de-DE" sz="2400" i="1">
                <a:solidFill>
                  <a:schemeClr val="tx2"/>
                </a:solidFill>
              </a:rPr>
              <a:t>n</a:t>
            </a:r>
            <a:r>
              <a:rPr lang="de-DE" sz="2400" baseline="-25000">
                <a:solidFill>
                  <a:schemeClr val="tx2"/>
                </a:solidFill>
              </a:rPr>
              <a:t>2</a:t>
            </a:r>
            <a:r>
              <a:rPr lang="de-DE" sz="2400"/>
              <a:t> = sample size of reference</a:t>
            </a:r>
          </a:p>
          <a:p>
            <a:endParaRPr lang="de-DE" sz="240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602D234-FF82-AB48-8DC5-AC7214DDAF2E}"/>
              </a:ext>
            </a:extLst>
          </p:cNvPr>
          <p:cNvSpPr txBox="1">
            <a:spLocks/>
          </p:cNvSpPr>
          <p:nvPr/>
        </p:nvSpPr>
        <p:spPr>
          <a:xfrm>
            <a:off x="4800600" y="1752600"/>
            <a:ext cx="4038600" cy="4874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/>
              <a:t>Textbook approach: </a:t>
            </a:r>
            <a:r>
              <a:rPr lang="de-DE" sz="2400" b="1" i="1">
                <a:solidFill>
                  <a:schemeClr val="accent1"/>
                </a:solidFill>
              </a:rPr>
              <a:t>G</a:t>
            </a:r>
            <a:r>
              <a:rPr lang="de-DE" sz="2400" b="1" baseline="30000">
                <a:solidFill>
                  <a:schemeClr val="accent1"/>
                </a:solidFill>
              </a:rPr>
              <a:t>2</a:t>
            </a:r>
            <a:br>
              <a:rPr lang="de-DE" sz="2400"/>
            </a:br>
            <a:r>
              <a:rPr lang="de-DE" sz="2400">
                <a:solidFill>
                  <a:schemeClr val="accent2"/>
                </a:solidFill>
              </a:rPr>
              <a:t>log-likelihood</a:t>
            </a:r>
            <a:r>
              <a:rPr lang="de-DE" sz="2400"/>
              <a:t> significance test (Dunning 1993)</a:t>
            </a:r>
          </a:p>
          <a:p>
            <a:r>
              <a:rPr lang="de-DE" sz="2400"/>
              <a:t>Effect size measure: </a:t>
            </a:r>
            <a:r>
              <a:rPr lang="de-DE" sz="2400" b="1">
                <a:solidFill>
                  <a:schemeClr val="accent1"/>
                </a:solidFill>
              </a:rPr>
              <a:t>LR</a:t>
            </a:r>
            <a:br>
              <a:rPr lang="de-DE" sz="2400"/>
            </a:br>
            <a:r>
              <a:rPr lang="de-DE" sz="2400">
                <a:solidFill>
                  <a:schemeClr val="accent2"/>
                </a:solidFill>
              </a:rPr>
              <a:t>log ratio </a:t>
            </a:r>
            <a:r>
              <a:rPr lang="de-DE" sz="2400" i="1"/>
              <a:t>f</a:t>
            </a:r>
            <a:r>
              <a:rPr lang="de-DE" sz="2400" baseline="-25000"/>
              <a:t>1</a:t>
            </a:r>
            <a:r>
              <a:rPr lang="de-DE" sz="2400"/>
              <a:t>/</a:t>
            </a:r>
            <a:r>
              <a:rPr lang="de-DE" sz="2400" i="1"/>
              <a:t>n</a:t>
            </a:r>
            <a:r>
              <a:rPr lang="de-DE" sz="2400" baseline="-25000"/>
              <a:t>1 </a:t>
            </a:r>
            <a:r>
              <a:rPr lang="de-DE" sz="2400"/>
              <a:t>: </a:t>
            </a:r>
            <a:r>
              <a:rPr lang="de-DE" sz="2400" i="1"/>
              <a:t>f</a:t>
            </a:r>
            <a:r>
              <a:rPr lang="de-DE" sz="2400" baseline="-25000"/>
              <a:t>2</a:t>
            </a:r>
            <a:r>
              <a:rPr lang="de-DE" sz="2400"/>
              <a:t>/</a:t>
            </a:r>
            <a:r>
              <a:rPr lang="de-DE" sz="2400" i="1"/>
              <a:t>n</a:t>
            </a:r>
            <a:r>
              <a:rPr lang="de-DE" sz="2400" baseline="-25000"/>
              <a:t>2</a:t>
            </a:r>
            <a:br>
              <a:rPr lang="de-DE" sz="2400" baseline="-25000"/>
            </a:br>
            <a:r>
              <a:rPr lang="de-DE" sz="2400"/>
              <a:t>(Hardie unpulished)</a:t>
            </a:r>
          </a:p>
          <a:p>
            <a:pPr lvl="1"/>
            <a:r>
              <a:rPr lang="de-DE" sz="2000"/>
              <a:t>combined with Bonferroni-corrected significance filter</a:t>
            </a:r>
          </a:p>
          <a:p>
            <a:r>
              <a:rPr lang="de-DE" sz="2400"/>
              <a:t>Statistician's choice: </a:t>
            </a:r>
            <a:r>
              <a:rPr lang="de-DE" sz="2400" b="1">
                <a:solidFill>
                  <a:schemeClr val="accent1"/>
                </a:solidFill>
              </a:rPr>
              <a:t>LR</a:t>
            </a:r>
            <a:r>
              <a:rPr lang="de-DE" sz="2400" b="1" baseline="-25000">
                <a:solidFill>
                  <a:schemeClr val="accent1"/>
                </a:solidFill>
              </a:rPr>
              <a:t>cons</a:t>
            </a:r>
            <a:br>
              <a:rPr lang="de-DE" sz="2400"/>
            </a:br>
            <a:r>
              <a:rPr lang="de-DE" sz="2400">
                <a:solidFill>
                  <a:schemeClr val="accent2"/>
                </a:solidFill>
              </a:rPr>
              <a:t>conservative LR </a:t>
            </a:r>
            <a:r>
              <a:rPr lang="de-DE" sz="2400"/>
              <a:t>(Evert 2022)</a:t>
            </a:r>
          </a:p>
          <a:p>
            <a:pPr lvl="1"/>
            <a:r>
              <a:rPr lang="de-DE" sz="2000"/>
              <a:t>lower bound of confidence interval (Hardie's formula)</a:t>
            </a:r>
          </a:p>
          <a:p>
            <a:pPr lvl="1"/>
            <a:r>
              <a:rPr lang="de-DE" sz="2000"/>
              <a:t>with Bonferroni correction</a:t>
            </a:r>
          </a:p>
          <a:p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135088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Keyword extraction techniques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69E1B2-0BFC-E34E-82C2-AC18011DD0D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14496944"/>
              </p:ext>
            </p:extLst>
          </p:nvPr>
        </p:nvGraphicFramePr>
        <p:xfrm>
          <a:off x="1184477" y="1752600"/>
          <a:ext cx="2700000" cy="21600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302435458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785664756"/>
                    </a:ext>
                  </a:extLst>
                </a:gridCol>
              </a:tblGrid>
              <a:tr h="1063950">
                <a:tc>
                  <a:txBody>
                    <a:bodyPr/>
                    <a:lstStyle/>
                    <a:p>
                      <a:pPr algn="ctr"/>
                      <a:r>
                        <a:rPr lang="de-DE" sz="3200" i="1">
                          <a:solidFill>
                            <a:schemeClr val="accent2"/>
                          </a:solidFill>
                        </a:rPr>
                        <a:t>f</a:t>
                      </a:r>
                      <a:r>
                        <a:rPr lang="de-DE" sz="3200" baseline="-2500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marL="105094" marR="105094" marT="52550" marB="525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kumimoji="0" lang="de-DE" sz="32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05094" marR="105094" marT="52550" marB="525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054192"/>
                  </a:ext>
                </a:extLst>
              </a:tr>
              <a:tr h="10960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de-DE" sz="32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kumimoji="0" lang="de-DE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kumimoji="0" lang="de-DE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kumimoji="0" lang="de-DE" sz="32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de-DE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de-DE" sz="3200" b="0" i="0" u="none" strike="noStrike" kern="1200" cap="none" spc="0" normalizeH="0" baseline="-25000" noProof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094" marR="105094" marT="52550" marB="525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de-DE" sz="32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de-DE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kumimoji="0" lang="de-DE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kumimoji="0" lang="de-DE" sz="32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de-DE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de-DE" sz="3200" b="0" i="0" u="none" strike="noStrike" kern="1200" cap="none" spc="0" normalizeH="0" baseline="-2500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094" marR="105094" marT="52550" marB="525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925089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C3FDC-43DF-3848-A85B-5087AA87A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4317242"/>
            <a:ext cx="4154557" cy="1961320"/>
          </a:xfrm>
        </p:spPr>
        <p:txBody>
          <a:bodyPr>
            <a:normAutofit/>
          </a:bodyPr>
          <a:lstStyle/>
          <a:p>
            <a:r>
              <a:rPr lang="de-DE" sz="2400" i="1">
                <a:solidFill>
                  <a:schemeClr val="accent2"/>
                </a:solidFill>
              </a:rPr>
              <a:t>f</a:t>
            </a:r>
            <a:r>
              <a:rPr lang="de-DE" sz="2400" baseline="-25000">
                <a:solidFill>
                  <a:schemeClr val="accent2"/>
                </a:solidFill>
              </a:rPr>
              <a:t>1</a:t>
            </a:r>
            <a:r>
              <a:rPr lang="de-DE" sz="2400"/>
              <a:t> = df in target corpus</a:t>
            </a:r>
          </a:p>
          <a:p>
            <a:r>
              <a:rPr lang="de-DE" sz="2400" i="1">
                <a:solidFill>
                  <a:schemeClr val="accent2"/>
                </a:solidFill>
              </a:rPr>
              <a:t>n</a:t>
            </a:r>
            <a:r>
              <a:rPr lang="de-DE" sz="2400" baseline="-25000">
                <a:solidFill>
                  <a:schemeClr val="accent2"/>
                </a:solidFill>
              </a:rPr>
              <a:t>1</a:t>
            </a:r>
            <a:r>
              <a:rPr lang="de-DE" sz="2400"/>
              <a:t> = #texts in target corpus</a:t>
            </a:r>
          </a:p>
          <a:p>
            <a:r>
              <a:rPr lang="de-DE" sz="2400" i="1">
                <a:solidFill>
                  <a:schemeClr val="tx2"/>
                </a:solidFill>
              </a:rPr>
              <a:t>f</a:t>
            </a:r>
            <a:r>
              <a:rPr lang="de-DE" sz="2400" i="1" baseline="-25000">
                <a:solidFill>
                  <a:schemeClr val="tx2"/>
                </a:solidFill>
              </a:rPr>
              <a:t>2</a:t>
            </a:r>
            <a:r>
              <a:rPr lang="de-DE" sz="2400"/>
              <a:t> = df in reference corpus</a:t>
            </a:r>
          </a:p>
          <a:p>
            <a:r>
              <a:rPr lang="de-DE" sz="2400" i="1">
                <a:solidFill>
                  <a:schemeClr val="tx2"/>
                </a:solidFill>
              </a:rPr>
              <a:t>n</a:t>
            </a:r>
            <a:r>
              <a:rPr lang="de-DE" sz="2400" baseline="-25000">
                <a:solidFill>
                  <a:schemeClr val="tx2"/>
                </a:solidFill>
              </a:rPr>
              <a:t>2</a:t>
            </a:r>
            <a:r>
              <a:rPr lang="de-DE" sz="2400"/>
              <a:t> = #texts in reference</a:t>
            </a:r>
          </a:p>
          <a:p>
            <a:endParaRPr lang="de-DE" sz="240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602D234-FF82-AB48-8DC5-AC7214DDAF2E}"/>
              </a:ext>
            </a:extLst>
          </p:cNvPr>
          <p:cNvSpPr txBox="1">
            <a:spLocks/>
          </p:cNvSpPr>
          <p:nvPr/>
        </p:nvSpPr>
        <p:spPr>
          <a:xfrm>
            <a:off x="4800600" y="17526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/>
              <a:t>Methodological discussion: non-randomness / </a:t>
            </a:r>
            <a:r>
              <a:rPr lang="de-DE" sz="2400">
                <a:solidFill>
                  <a:schemeClr val="tx2"/>
                </a:solidFill>
              </a:rPr>
              <a:t>term clustering </a:t>
            </a:r>
            <a:r>
              <a:rPr lang="de-DE" sz="2400"/>
              <a:t>as key issue</a:t>
            </a:r>
          </a:p>
          <a:p>
            <a:r>
              <a:rPr lang="de-DE" sz="2400"/>
              <a:t>Simple correction: use </a:t>
            </a:r>
            <a:r>
              <a:rPr lang="de-DE" sz="2400">
                <a:solidFill>
                  <a:schemeClr val="accent2"/>
                </a:solidFill>
              </a:rPr>
              <a:t>document frequency </a:t>
            </a:r>
            <a:r>
              <a:rPr lang="de-DE" sz="2400"/>
              <a:t>(</a:t>
            </a:r>
            <a:r>
              <a:rPr lang="de-DE" sz="2400">
                <a:solidFill>
                  <a:schemeClr val="tx2"/>
                </a:solidFill>
              </a:rPr>
              <a:t>df</a:t>
            </a:r>
            <a:r>
              <a:rPr lang="de-DE" sz="2400"/>
              <a:t>) instead of raw frequency</a:t>
            </a:r>
          </a:p>
          <a:p>
            <a:r>
              <a:rPr lang="de-DE" sz="2400"/>
              <a:t>Mathematical justification as statistical inference for</a:t>
            </a:r>
            <a:br>
              <a:rPr lang="de-DE" sz="2400"/>
            </a:br>
            <a:r>
              <a:rPr lang="de-DE" sz="2400" b="1">
                <a:solidFill>
                  <a:schemeClr val="tx2"/>
                </a:solidFill>
              </a:rPr>
              <a:t>α</a:t>
            </a:r>
            <a:r>
              <a:rPr lang="de-DE" sz="2400"/>
              <a:t> parameter of Katz (1996)</a:t>
            </a:r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3127165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14.3M token corpus on German web data about multi-resistant pathogens (MRO) collected with </a:t>
            </a:r>
            <a:r>
              <a:rPr lang="en-US" dirty="0" err="1"/>
              <a:t>BootCat</a:t>
            </a:r>
            <a:r>
              <a:rPr lang="en-US" dirty="0"/>
              <a:t> (</a:t>
            </a:r>
            <a:r>
              <a:rPr lang="en-US" dirty="0" err="1"/>
              <a:t>Baroni </a:t>
            </a:r>
            <a:r>
              <a:rPr lang="en-US" dirty="0"/>
              <a:t>&amp; </a:t>
            </a:r>
            <a:r>
              <a:rPr lang="en-US" dirty="0" err="1"/>
              <a:t>Bernardini</a:t>
            </a:r>
            <a:r>
              <a:rPr lang="en-US" dirty="0"/>
              <a:t> 2004)</a:t>
            </a:r>
          </a:p>
          <a:p>
            <a:r>
              <a:rPr lang="en-US" dirty="0"/>
              <a:t>9,750 texts of varying genres and lengths</a:t>
            </a:r>
          </a:p>
          <a:p>
            <a:r>
              <a:rPr lang="en-US"/>
              <a:t>Annotated manually with metadata!</a:t>
            </a:r>
          </a:p>
          <a:p>
            <a:r>
              <a:rPr lang="en-US"/>
              <a:t>Target subcorpus: 1.3M tokens (1,177 texts) of mass media texts and reader comments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Actor – author: media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Actor – reader: general public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Topic: MRO</a:t>
            </a:r>
          </a:p>
        </p:txBody>
      </p:sp>
    </p:spTree>
    <p:extLst>
      <p:ext uri="{BB962C8B-B14F-4D97-AF65-F5344CB8AC3E}">
        <p14:creationId xmlns:p14="http://schemas.microsoft.com/office/powerpoint/2010/main" val="2440742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corpora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err="1"/>
              <a:t>Years</a:t>
            </a:r>
            <a:r>
              <a:rPr lang="de-DE" dirty="0"/>
              <a:t> 2011–2014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i="1" dirty="0"/>
              <a:t>Süddeutsche Zeitung </a:t>
            </a:r>
            <a:r>
              <a:rPr lang="de-DE" dirty="0"/>
              <a:t>(SZ), a </a:t>
            </a:r>
            <a:r>
              <a:rPr lang="de-DE" dirty="0" err="1"/>
              <a:t>left-leaning</a:t>
            </a:r>
            <a:r>
              <a:rPr lang="de-DE" dirty="0"/>
              <a:t> </a:t>
            </a:r>
            <a:r>
              <a:rPr lang="de-DE" dirty="0" err="1"/>
              <a:t>daily</a:t>
            </a:r>
            <a:r>
              <a:rPr lang="de-DE" dirty="0"/>
              <a:t> </a:t>
            </a:r>
            <a:r>
              <a:rPr lang="de-DE" dirty="0" err="1"/>
              <a:t>newspaper</a:t>
            </a:r>
            <a:r>
              <a:rPr lang="de-DE" dirty="0"/>
              <a:t> (290M </a:t>
            </a:r>
            <a:r>
              <a:rPr lang="de-DE" dirty="0" err="1"/>
              <a:t>tokens</a:t>
            </a:r>
            <a:r>
              <a:rPr lang="de-DE" dirty="0"/>
              <a:t>)</a:t>
            </a:r>
          </a:p>
          <a:p>
            <a:r>
              <a:rPr lang="de-DE" dirty="0" err="1"/>
              <a:t>Years</a:t>
            </a:r>
            <a:r>
              <a:rPr lang="de-DE" dirty="0"/>
              <a:t> 2011–2014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i="1" dirty="0"/>
              <a:t>Frankfurter Allgemeine Zeitung</a:t>
            </a:r>
            <a:r>
              <a:rPr lang="de-DE" dirty="0"/>
              <a:t> (FAZ), a </a:t>
            </a:r>
            <a:r>
              <a:rPr lang="de-DE" dirty="0" err="1"/>
              <a:t>right-leaning</a:t>
            </a:r>
            <a:r>
              <a:rPr lang="de-DE" dirty="0"/>
              <a:t> </a:t>
            </a:r>
            <a:r>
              <a:rPr lang="de-DE" dirty="0" err="1"/>
              <a:t>daily</a:t>
            </a:r>
            <a:r>
              <a:rPr lang="de-DE" dirty="0"/>
              <a:t> </a:t>
            </a:r>
            <a:r>
              <a:rPr lang="de-DE" dirty="0" err="1"/>
              <a:t>newspaper</a:t>
            </a:r>
            <a:r>
              <a:rPr lang="de-DE" dirty="0"/>
              <a:t> (150M </a:t>
            </a:r>
            <a:r>
              <a:rPr lang="de-DE" dirty="0" err="1"/>
              <a:t>tokens</a:t>
            </a:r>
            <a:r>
              <a:rPr lang="de-DE" dirty="0"/>
              <a:t>)</a:t>
            </a:r>
          </a:p>
          <a:p>
            <a:r>
              <a:rPr lang="de-DE" dirty="0"/>
              <a:t>All </a:t>
            </a:r>
            <a:r>
              <a:rPr lang="de-DE" dirty="0" err="1"/>
              <a:t>corpora</a:t>
            </a:r>
            <a:r>
              <a:rPr lang="de-DE" dirty="0"/>
              <a:t>: POS-</a:t>
            </a:r>
            <a:r>
              <a:rPr lang="de-DE" dirty="0" err="1"/>
              <a:t>tagged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TreeTagger</a:t>
            </a:r>
            <a:r>
              <a:rPr lang="de-DE" dirty="0"/>
              <a:t> and </a:t>
            </a:r>
            <a:r>
              <a:rPr lang="de-DE" dirty="0" err="1"/>
              <a:t>lemmatised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SMOR (Schmid et al. 2004)</a:t>
            </a:r>
          </a:p>
          <a:p>
            <a:pPr marL="0" lvl="0" indent="0">
              <a:buNone/>
            </a:pPr>
            <a:endParaRPr lang="de-DE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0131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C73A-6900-6F41-A01E-F3FD1B64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6BD4B7-BD2E-0544-8262-0E4265D6F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Extract top-200 keywords for each technique</a:t>
            </a:r>
          </a:p>
          <a:p>
            <a:pPr lvl="1"/>
            <a:r>
              <a:rPr lang="de-DE"/>
              <a:t>frequency threshold </a:t>
            </a:r>
            <a:r>
              <a:rPr lang="de-DE" i="1"/>
              <a:t>f</a:t>
            </a:r>
            <a:r>
              <a:rPr lang="de-DE"/>
              <a:t> ≥ 5 in reference corpus, because</a:t>
            </a:r>
            <a:br>
              <a:rPr lang="de-DE"/>
            </a:br>
            <a:r>
              <a:rPr lang="de-DE"/>
              <a:t>we are not interested in terminology extraction</a:t>
            </a:r>
          </a:p>
          <a:p>
            <a:r>
              <a:rPr lang="de-DE"/>
              <a:t>Manual annotation of TPs (categories, evaluative)</a:t>
            </a:r>
          </a:p>
          <a:p>
            <a:r>
              <a:rPr lang="de-DE"/>
              <a:t>Two comparable newspaper reference corpora:</a:t>
            </a:r>
            <a:br>
              <a:rPr lang="de-DE"/>
            </a:br>
            <a:r>
              <a:rPr lang="de-DE" i="1"/>
              <a:t>Süddeutsche</a:t>
            </a:r>
            <a:r>
              <a:rPr lang="de-DE"/>
              <a:t> (</a:t>
            </a:r>
            <a:r>
              <a:rPr lang="de-DE">
                <a:solidFill>
                  <a:schemeClr val="tx2"/>
                </a:solidFill>
              </a:rPr>
              <a:t>SZ</a:t>
            </a:r>
            <a:r>
              <a:rPr lang="de-DE"/>
              <a:t>) vs. </a:t>
            </a:r>
            <a:r>
              <a:rPr lang="de-DE" i="1"/>
              <a:t>Frankfurter Allgemeine </a:t>
            </a:r>
            <a:r>
              <a:rPr lang="de-DE"/>
              <a:t>(</a:t>
            </a:r>
            <a:r>
              <a:rPr lang="de-DE">
                <a:solidFill>
                  <a:schemeClr val="tx2"/>
                </a:solidFill>
              </a:rPr>
              <a:t>FAZ</a:t>
            </a:r>
            <a:r>
              <a:rPr lang="de-DE"/>
              <a:t>)</a:t>
            </a:r>
          </a:p>
          <a:p>
            <a:r>
              <a:rPr lang="de-DE"/>
              <a:t>Keywords based on raw frequency (</a:t>
            </a:r>
            <a:r>
              <a:rPr lang="de-DE">
                <a:solidFill>
                  <a:schemeClr val="tx2"/>
                </a:solidFill>
              </a:rPr>
              <a:t>classic</a:t>
            </a:r>
            <a:r>
              <a:rPr lang="de-DE"/>
              <a:t>)</a:t>
            </a:r>
            <a:br>
              <a:rPr lang="de-DE"/>
            </a:br>
            <a:r>
              <a:rPr lang="de-DE"/>
              <a:t>vs. document frequency (</a:t>
            </a:r>
            <a:r>
              <a:rPr lang="de-DE">
                <a:solidFill>
                  <a:schemeClr val="tx2"/>
                </a:solidFill>
              </a:rPr>
              <a:t>df-based</a:t>
            </a:r>
            <a:r>
              <a:rPr lang="de-DE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0941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D0B54-F218-E549-A955-D65DB588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Overlap between techniques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5DDC7-8EEE-DD4E-B477-FC23AF5B7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05655"/>
            <a:ext cx="8229600" cy="3915052"/>
          </a:xfrm>
        </p:spPr>
      </p:pic>
    </p:spTree>
    <p:extLst>
      <p:ext uri="{BB962C8B-B14F-4D97-AF65-F5344CB8AC3E}">
        <p14:creationId xmlns:p14="http://schemas.microsoft.com/office/powerpoint/2010/main" val="2421049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3D55F-291F-7C43-830A-BFD75086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Frequency bias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160D33-4257-2E44-B940-ED087C800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632" y="1417638"/>
            <a:ext cx="8514736" cy="5108032"/>
          </a:xfrm>
        </p:spPr>
      </p:pic>
    </p:spTree>
    <p:extLst>
      <p:ext uri="{BB962C8B-B14F-4D97-AF65-F5344CB8AC3E}">
        <p14:creationId xmlns:p14="http://schemas.microsoft.com/office/powerpoint/2010/main" val="1019232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Manual 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7150" indent="0">
              <a:buNone/>
            </a:pPr>
            <a:r>
              <a:rPr lang="en-US" sz="2600" dirty="0"/>
              <a:t>Annotation of top 200 lexical KW for different techniques following gold standard based on previous analysis of a different MRO press corpus (Peters 2017)</a:t>
            </a:r>
          </a:p>
          <a:p>
            <a:pPr marL="1200150" lvl="2"/>
            <a:endParaRPr lang="en-US" sz="1600" dirty="0"/>
          </a:p>
          <a:p>
            <a:pPr marL="57150" indent="0">
              <a:buNone/>
            </a:pPr>
            <a:r>
              <a:rPr lang="en-US" sz="2600" dirty="0"/>
              <a:t>Adaption of selected aspects of the DIMEAN model</a:t>
            </a:r>
            <a:br>
              <a:rPr lang="en-US" sz="2600" dirty="0"/>
            </a:br>
            <a:r>
              <a:rPr lang="en-US" sz="2600" dirty="0"/>
              <a:t>(</a:t>
            </a:r>
            <a:r>
              <a:rPr lang="en-US" sz="2600" dirty="0" err="1"/>
              <a:t>Spitzmüller</a:t>
            </a:r>
            <a:r>
              <a:rPr lang="en-US" sz="2600" dirty="0"/>
              <a:t>/Warnke 2011)</a:t>
            </a:r>
            <a:endParaRPr lang="en-US" sz="2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Actor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Topos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Metaphor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False positives (unclear/other/irrelevant)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Additional category: evaluative lexis (positive/negative stance) </a:t>
            </a:r>
          </a:p>
        </p:txBody>
      </p:sp>
    </p:spTree>
    <p:extLst>
      <p:ext uri="{BB962C8B-B14F-4D97-AF65-F5344CB8AC3E}">
        <p14:creationId xmlns:p14="http://schemas.microsoft.com/office/powerpoint/2010/main" val="2086990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Manual annotation</a:t>
            </a:r>
            <a:endParaRPr lang="en-US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331DC9D2-8D76-4E20-A0E5-571F63F91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72" y="1653554"/>
            <a:ext cx="8965256" cy="463791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18224-EBF6-C64C-B895-360AD17A5D7A}"/>
              </a:ext>
            </a:extLst>
          </p:cNvPr>
          <p:cNvSpPr txBox="1"/>
          <p:nvPr/>
        </p:nvSpPr>
        <p:spPr>
          <a:xfrm>
            <a:off x="89372" y="6280463"/>
            <a:ext cx="650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accent4"/>
                </a:solidFill>
              </a:rPr>
              <a:t>Web-based annotation platform MiniMarker </a:t>
            </a:r>
          </a:p>
        </p:txBody>
      </p:sp>
    </p:spTree>
    <p:extLst>
      <p:ext uri="{BB962C8B-B14F-4D97-AF65-F5344CB8AC3E}">
        <p14:creationId xmlns:p14="http://schemas.microsoft.com/office/powerpoint/2010/main" val="1499220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Interpreting corpus frequencies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62335" cy="4525963"/>
          </a:xfrm>
        </p:spPr>
        <p:txBody>
          <a:bodyPr/>
          <a:lstStyle/>
          <a:p>
            <a:r>
              <a:rPr lang="de-DE"/>
              <a:t>Interpret as </a:t>
            </a:r>
            <a:r>
              <a:rPr lang="de-DE">
                <a:solidFill>
                  <a:schemeClr val="accent1"/>
                </a:solidFill>
              </a:rPr>
              <a:t>relative frequency </a:t>
            </a:r>
            <a:r>
              <a:rPr lang="de-DE"/>
              <a:t>(e.g. per million words)</a:t>
            </a:r>
          </a:p>
          <a:p>
            <a:endParaRPr lang="de-DE"/>
          </a:p>
          <a:p>
            <a:endParaRPr lang="de-DE"/>
          </a:p>
          <a:p>
            <a:r>
              <a:rPr lang="de-DE"/>
              <a:t>But need</a:t>
            </a:r>
            <a:br>
              <a:rPr lang="de-DE"/>
            </a:br>
            <a:r>
              <a:rPr lang="de-DE">
                <a:solidFill>
                  <a:schemeClr val="accent1"/>
                </a:solidFill>
              </a:rPr>
              <a:t>absolute</a:t>
            </a:r>
            <a:br>
              <a:rPr lang="de-DE">
                <a:solidFill>
                  <a:schemeClr val="accent1"/>
                </a:solidFill>
              </a:rPr>
            </a:br>
            <a:r>
              <a:rPr lang="de-DE">
                <a:solidFill>
                  <a:schemeClr val="accent1"/>
                </a:solidFill>
              </a:rPr>
              <a:t>frequency</a:t>
            </a:r>
            <a:br>
              <a:rPr lang="de-DE"/>
            </a:br>
            <a:r>
              <a:rPr lang="de-DE"/>
              <a:t>counts to</a:t>
            </a:r>
            <a:br>
              <a:rPr lang="de-DE"/>
            </a:br>
            <a:r>
              <a:rPr lang="de-DE"/>
              <a:t>assess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statistical</a:t>
            </a:r>
            <a:br>
              <a:rPr lang="de-DE">
                <a:solidFill>
                  <a:schemeClr val="accent2"/>
                </a:solidFill>
              </a:rPr>
            </a:br>
            <a:r>
              <a:rPr lang="de-DE">
                <a:solidFill>
                  <a:schemeClr val="accent2"/>
                </a:solidFill>
              </a:rPr>
              <a:t>significance</a:t>
            </a:r>
            <a:r>
              <a:rPr lang="de-DE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72" y="2201348"/>
            <a:ext cx="6226866" cy="410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2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Agreement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DB8C082-2B48-4135-9345-E33CE2924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8923"/>
          </a:xfrm>
        </p:spPr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annotators</a:t>
            </a:r>
            <a:endParaRPr lang="de-DE" dirty="0"/>
          </a:p>
          <a:p>
            <a:r>
              <a:rPr lang="de-DE" dirty="0" err="1"/>
              <a:t>Agreement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82.2% on </a:t>
            </a:r>
            <a:r>
              <a:rPr lang="de-DE" dirty="0" err="1"/>
              <a:t>distinction</a:t>
            </a:r>
            <a:r>
              <a:rPr lang="de-DE" dirty="0"/>
              <a:t> TP vs. FP</a:t>
            </a:r>
            <a:br>
              <a:rPr lang="de-DE" dirty="0"/>
            </a:br>
            <a:r>
              <a:rPr lang="de-DE" dirty="0"/>
              <a:t>(but Cohen κ = .566 fairly low)</a:t>
            </a:r>
          </a:p>
          <a:p>
            <a:r>
              <a:rPr lang="de-DE" dirty="0"/>
              <a:t>Domain-</a:t>
            </a:r>
            <a:r>
              <a:rPr lang="de-DE" dirty="0" err="1"/>
              <a:t>specific</a:t>
            </a:r>
            <a:r>
              <a:rPr lang="de-DE" dirty="0"/>
              <a:t>, </a:t>
            </a:r>
            <a:r>
              <a:rPr lang="de-DE" dirty="0" err="1"/>
              <a:t>highly</a:t>
            </a:r>
            <a:r>
              <a:rPr lang="de-DE" dirty="0"/>
              <a:t> frequent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marked</a:t>
            </a:r>
            <a:r>
              <a:rPr lang="de-DE" dirty="0"/>
              <a:t> FP (“</a:t>
            </a:r>
            <a:r>
              <a:rPr lang="de-DE" dirty="0" err="1"/>
              <a:t>unclear”</a:t>
            </a:r>
            <a:r>
              <a:rPr lang="de-DE" dirty="0"/>
              <a:t>)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annotator</a:t>
            </a:r>
            <a:r>
              <a:rPr lang="de-DE" dirty="0"/>
              <a:t> and TP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  <a:p>
            <a:r>
              <a:rPr lang="de-DE" dirty="0" err="1"/>
              <a:t>Disagreements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TP </a:t>
            </a:r>
            <a:r>
              <a:rPr lang="de-DE" dirty="0" err="1"/>
              <a:t>categories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frequent; </a:t>
            </a:r>
            <a:r>
              <a:rPr lang="de-DE" dirty="0" err="1"/>
              <a:t>mostly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overlap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discourse</a:t>
            </a:r>
            <a:r>
              <a:rPr lang="de-DE" dirty="0"/>
              <a:t> </a:t>
            </a:r>
            <a:r>
              <a:rPr lang="de-DE" dirty="0" err="1"/>
              <a:t>levels</a:t>
            </a:r>
          </a:p>
          <a:p>
            <a:pPr lvl="1"/>
            <a:r>
              <a:rPr lang="de-DE" dirty="0" err="1"/>
              <a:t>metaphors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topoi</a:t>
            </a:r>
          </a:p>
          <a:p>
            <a:pPr lvl="1"/>
            <a:r>
              <a:rPr lang="de-DE" dirty="0" err="1"/>
              <a:t>intertwined</a:t>
            </a:r>
            <a:r>
              <a:rPr lang="de-DE" dirty="0"/>
              <a:t> </a:t>
            </a:r>
            <a:r>
              <a:rPr lang="de-DE" dirty="0" err="1"/>
              <a:t>argumentational</a:t>
            </a:r>
            <a:r>
              <a:rPr lang="de-DE" dirty="0"/>
              <a:t> </a:t>
            </a:r>
            <a:r>
              <a:rPr lang="de-DE" dirty="0" err="1"/>
              <a:t>levels</a:t>
            </a:r>
          </a:p>
          <a:p>
            <a:r>
              <a:rPr lang="de-DE" dirty="0" err="1"/>
              <a:t>Final gold standard jointly reconciled by annotators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9962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BF387-8F3D-3245-A5E4-8F8E3DD1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IAA</a:t>
            </a:r>
            <a:br>
              <a:rPr lang="de-DE"/>
            </a:br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EA01A2-B67C-594E-9A9B-932FA574B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783" y="633423"/>
            <a:ext cx="5883965" cy="6184821"/>
          </a:xfrm>
        </p:spPr>
      </p:pic>
    </p:spTree>
    <p:extLst>
      <p:ext uri="{BB962C8B-B14F-4D97-AF65-F5344CB8AC3E}">
        <p14:creationId xmlns:p14="http://schemas.microsoft.com/office/powerpoint/2010/main" val="4244857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5CD6-7194-8045-A811-533CD8B1A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Precision = #TP / 200 cand.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A9345F-7F63-734F-A566-781C96CBB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969" y="1846007"/>
            <a:ext cx="6922061" cy="45259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16EE2C-8631-E94C-99B7-AC36BF3DC4C6}"/>
              </a:ext>
            </a:extLst>
          </p:cNvPr>
          <p:cNvSpPr txBox="1"/>
          <p:nvPr/>
        </p:nvSpPr>
        <p:spPr>
          <a:xfrm>
            <a:off x="457201" y="1048306"/>
            <a:ext cx="6159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chemeClr val="accent1"/>
                </a:solidFill>
              </a:rPr>
              <a:t>TP = assigned to category and/or evaluative</a:t>
            </a:r>
          </a:p>
        </p:txBody>
      </p:sp>
    </p:spTree>
    <p:extLst>
      <p:ext uri="{BB962C8B-B14F-4D97-AF65-F5344CB8AC3E}">
        <p14:creationId xmlns:p14="http://schemas.microsoft.com/office/powerpoint/2010/main" val="4084844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5CD6-7194-8045-A811-533CD8B1A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Precision = #TP / 200 cand.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A9345F-7F63-734F-A566-781C96CBB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969" y="1846007"/>
            <a:ext cx="6922061" cy="45259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16EE2C-8631-E94C-99B7-AC36BF3DC4C6}"/>
              </a:ext>
            </a:extLst>
          </p:cNvPr>
          <p:cNvSpPr txBox="1"/>
          <p:nvPr/>
        </p:nvSpPr>
        <p:spPr>
          <a:xfrm>
            <a:off x="457201" y="1048306"/>
            <a:ext cx="6159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chemeClr val="accent1"/>
                </a:solidFill>
              </a:rPr>
              <a:t>TP = assigned to category and/or evaluative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73A65-C5C7-8B4D-9CED-FFC053CE4C29}"/>
              </a:ext>
            </a:extLst>
          </p:cNvPr>
          <p:cNvGrpSpPr/>
          <p:nvPr/>
        </p:nvGrpSpPr>
        <p:grpSpPr>
          <a:xfrm>
            <a:off x="4851810" y="3495573"/>
            <a:ext cx="520290" cy="383458"/>
            <a:chOff x="4851810" y="3495573"/>
            <a:chExt cx="520290" cy="383458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57DBB9F8-4864-4943-826D-9D5CA6735329}"/>
                </a:ext>
              </a:extLst>
            </p:cNvPr>
            <p:cNvSpPr/>
            <p:nvPr/>
          </p:nvSpPr>
          <p:spPr>
            <a:xfrm>
              <a:off x="4851810" y="3495573"/>
              <a:ext cx="324464" cy="383458"/>
            </a:xfrm>
            <a:prstGeom prst="arc">
              <a:avLst>
                <a:gd name="adj1" fmla="val 16552036"/>
                <a:gd name="adj2" fmla="val 5076493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26C869-A648-EE48-8EA8-66A90ABD5E18}"/>
                </a:ext>
              </a:extLst>
            </p:cNvPr>
            <p:cNvSpPr txBox="1"/>
            <p:nvPr/>
          </p:nvSpPr>
          <p:spPr>
            <a:xfrm>
              <a:off x="5124450" y="3509699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>
                  <a:solidFill>
                    <a:schemeClr val="accent2"/>
                  </a:solidFill>
                </a:rPr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96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5B86-FE47-364E-A726-482E3364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Recall = #kw for each category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40E6DA-8ECE-7A42-8AB8-AB36ED06D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3" y="1417638"/>
            <a:ext cx="7983794" cy="5338252"/>
          </a:xfrm>
        </p:spPr>
      </p:pic>
    </p:spTree>
    <p:extLst>
      <p:ext uri="{BB962C8B-B14F-4D97-AF65-F5344CB8AC3E}">
        <p14:creationId xmlns:p14="http://schemas.microsoft.com/office/powerpoint/2010/main" val="652432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5B86-FE47-364E-A726-482E3364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Recall = #kw for each category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40E6DA-8ECE-7A42-8AB8-AB36ED06D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3" y="1424070"/>
            <a:ext cx="7983794" cy="5325387"/>
          </a:xfrm>
        </p:spPr>
      </p:pic>
    </p:spTree>
    <p:extLst>
      <p:ext uri="{BB962C8B-B14F-4D97-AF65-F5344CB8AC3E}">
        <p14:creationId xmlns:p14="http://schemas.microsoft.com/office/powerpoint/2010/main" val="1504280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5B86-FE47-364E-A726-482E3364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Recall = #kw for each category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40E6DA-8ECE-7A42-8AB8-AB36ED06D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4" y="1424070"/>
            <a:ext cx="7983792" cy="5325387"/>
          </a:xfrm>
        </p:spPr>
      </p:pic>
    </p:spTree>
    <p:extLst>
      <p:ext uri="{BB962C8B-B14F-4D97-AF65-F5344CB8AC3E}">
        <p14:creationId xmlns:p14="http://schemas.microsoft.com/office/powerpoint/2010/main" val="3119482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D35E21-D3D6-0B42-86AC-16C08F14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Collocations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6D81CE-A101-E942-9CDE-96EE65C83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An evaluation study</a:t>
            </a:r>
          </a:p>
        </p:txBody>
      </p:sp>
    </p:spTree>
    <p:extLst>
      <p:ext uri="{BB962C8B-B14F-4D97-AF65-F5344CB8AC3E}">
        <p14:creationId xmlns:p14="http://schemas.microsoft.com/office/powerpoint/2010/main" val="10506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A189E-1CEA-854B-B09C-27E20DBA5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3BE9A-E564-3746-AFAD-85B182089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/>
          <a:lstStyle/>
          <a:p>
            <a:r>
              <a:rPr lang="en-US"/>
              <a:t>Corpus linguistics: </a:t>
            </a:r>
            <a:r>
              <a:rPr lang="en-US">
                <a:solidFill>
                  <a:schemeClr val="accent2"/>
                </a:solidFill>
              </a:rPr>
              <a:t>collocations</a:t>
            </a:r>
            <a:r>
              <a:rPr lang="en-US"/>
              <a:t> as (statistically) salient co-occurrence patterns of words</a:t>
            </a:r>
          </a:p>
          <a:p>
            <a:pPr lvl="1"/>
            <a:r>
              <a:rPr lang="en-US"/>
              <a:t>most common perspective: single-word collocates of a “node” word or phrase, ranked by statistical salience</a:t>
            </a:r>
          </a:p>
          <a:p>
            <a:pPr lvl="1"/>
            <a:r>
              <a:rPr lang="en-US"/>
              <a:t>evidence for lexicalised </a:t>
            </a:r>
            <a:r>
              <a:rPr lang="en-US">
                <a:solidFill>
                  <a:schemeClr val="accent1"/>
                </a:solidFill>
              </a:rPr>
              <a:t>multiword expressions </a:t>
            </a:r>
            <a:r>
              <a:rPr lang="en-US"/>
              <a:t>(MWE)</a:t>
            </a:r>
          </a:p>
          <a:p>
            <a:pPr lvl="1"/>
            <a:r>
              <a:rPr lang="en-US"/>
              <a:t>typical </a:t>
            </a:r>
            <a:r>
              <a:rPr lang="en-US">
                <a:solidFill>
                  <a:schemeClr val="accent1"/>
                </a:solidFill>
              </a:rPr>
              <a:t>usage patterns</a:t>
            </a:r>
            <a:r>
              <a:rPr lang="en-US"/>
              <a:t> (➞ discourse analysis, CALL, …)</a:t>
            </a:r>
          </a:p>
          <a:p>
            <a:pPr lvl="1"/>
            <a:r>
              <a:rPr lang="en-US"/>
              <a:t>indicative of </a:t>
            </a:r>
            <a:r>
              <a:rPr lang="en-US">
                <a:solidFill>
                  <a:schemeClr val="accent1"/>
                </a:solidFill>
              </a:rPr>
              <a:t>word meaning</a:t>
            </a:r>
            <a:r>
              <a:rPr lang="en-US"/>
              <a:t> and different </a:t>
            </a:r>
            <a:r>
              <a:rPr lang="en-US">
                <a:solidFill>
                  <a:schemeClr val="accent1"/>
                </a:solidFill>
              </a:rPr>
              <a:t>word senses</a:t>
            </a:r>
            <a:br>
              <a:rPr lang="en-US"/>
            </a:br>
            <a:r>
              <a:rPr lang="en-US"/>
              <a:t>(in NLP: “one sense per collocation”)</a:t>
            </a:r>
          </a:p>
          <a:p>
            <a:pPr lvl="1"/>
            <a:r>
              <a:rPr lang="en-US"/>
              <a:t>widely used in </a:t>
            </a:r>
            <a:r>
              <a:rPr lang="en-US">
                <a:solidFill>
                  <a:schemeClr val="accent1"/>
                </a:solidFill>
              </a:rPr>
              <a:t>computational lexicography</a:t>
            </a:r>
          </a:p>
          <a:p>
            <a:r>
              <a:rPr lang="en-US"/>
              <a:t>Different types of co-occurrence: surface span, textual unit, syntactic relation (Evert 2008)</a:t>
            </a:r>
          </a:p>
        </p:txBody>
      </p:sp>
    </p:spTree>
    <p:extLst>
      <p:ext uri="{BB962C8B-B14F-4D97-AF65-F5344CB8AC3E}">
        <p14:creationId xmlns:p14="http://schemas.microsoft.com/office/powerpoint/2010/main" val="223541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04FE4-8EC2-4543-A2BB-6E7E96FFD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sketch = syntactic co-occurrence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B83FCF5-29A8-7841-9F88-A4D20765E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05" y="1417638"/>
            <a:ext cx="6095590" cy="434910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DDFF19C-C81D-4640-BCE9-1BDE12DC6ED2}"/>
              </a:ext>
            </a:extLst>
          </p:cNvPr>
          <p:cNvGrpSpPr/>
          <p:nvPr/>
        </p:nvGrpSpPr>
        <p:grpSpPr>
          <a:xfrm>
            <a:off x="4208205" y="5506065"/>
            <a:ext cx="3274143" cy="1237589"/>
            <a:chOff x="4208205" y="5506065"/>
            <a:chExt cx="3274143" cy="12375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B427B5-9C51-1949-88BF-B64D915DB543}"/>
                </a:ext>
              </a:extLst>
            </p:cNvPr>
            <p:cNvSpPr txBox="1"/>
            <p:nvPr/>
          </p:nvSpPr>
          <p:spPr>
            <a:xfrm>
              <a:off x="4208205" y="6035768"/>
              <a:ext cx="32741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tx2"/>
                  </a:solidFill>
                </a:rPr>
                <a:t>adjective-noun</a:t>
              </a:r>
              <a:br>
                <a:rPr lang="en-US" sz="2000">
                  <a:solidFill>
                    <a:schemeClr val="tx2"/>
                  </a:solidFill>
                </a:rPr>
              </a:br>
              <a:r>
                <a:rPr lang="en-US" sz="2000">
                  <a:solidFill>
                    <a:schemeClr val="tx2"/>
                  </a:solidFill>
                </a:rPr>
                <a:t>(pre-nominal modifier)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9663AE2-050C-1C40-A07A-6A17AC516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5277" y="5506065"/>
              <a:ext cx="73742" cy="5747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780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Example: d</a:t>
            </a:r>
            <a:r>
              <a:rPr lang="en-US"/>
              <a:t>éjà vu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Spellings of </a:t>
            </a:r>
            <a:r>
              <a:rPr lang="de-DE" i="1"/>
              <a:t>d</a:t>
            </a:r>
            <a:r>
              <a:rPr lang="en-US" i="1"/>
              <a:t>éjà vu</a:t>
            </a:r>
            <a:r>
              <a:rPr lang="en-US"/>
              <a:t> in the BNC</a:t>
            </a:r>
          </a:p>
          <a:p>
            <a:pPr lvl="1"/>
            <a:r>
              <a:rPr lang="en-US"/>
              <a:t>38x with accents	</a:t>
            </a:r>
            <a:r>
              <a:rPr lang="en-US" i="1"/>
              <a:t>déjà vu</a:t>
            </a:r>
            <a:endParaRPr lang="en-US"/>
          </a:p>
          <a:p>
            <a:pPr lvl="1"/>
            <a:r>
              <a:rPr lang="en-US"/>
              <a:t>23x without			</a:t>
            </a:r>
            <a:r>
              <a:rPr lang="en-US" i="1"/>
              <a:t>deja vu</a:t>
            </a:r>
            <a:endParaRPr lang="en-US"/>
          </a:p>
          <a:p>
            <a:pPr lvl="1"/>
            <a:r>
              <a:rPr lang="en-US"/>
              <a:t>3x confused			</a:t>
            </a:r>
            <a:r>
              <a:rPr lang="en-US" i="1"/>
              <a:t>déjá vu </a:t>
            </a:r>
            <a:r>
              <a:rPr lang="en-US"/>
              <a:t>etc. (we'll ignore these here)</a:t>
            </a:r>
          </a:p>
          <a:p>
            <a:r>
              <a:rPr lang="en-US"/>
              <a:t>Can we say that the correct spelling is most common in BrE (i.e. has relative frequency π &gt; 50%)?</a:t>
            </a:r>
          </a:p>
          <a:p>
            <a:r>
              <a:rPr lang="en-US"/>
              <a:t>Direct estimate:</a:t>
            </a:r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554CDD-35DC-4249-8118-823548D785E3}"/>
              </a:ext>
            </a:extLst>
          </p:cNvPr>
          <p:cNvGrpSpPr/>
          <p:nvPr/>
        </p:nvGrpSpPr>
        <p:grpSpPr>
          <a:xfrm>
            <a:off x="3805083" y="5875499"/>
            <a:ext cx="4871885" cy="630494"/>
            <a:chOff x="3451121" y="5875499"/>
            <a:chExt cx="4871885" cy="63049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0640CF-5870-EF4A-A8E9-871A00277057}"/>
                </a:ext>
              </a:extLst>
            </p:cNvPr>
            <p:cNvSpPr txBox="1"/>
            <p:nvPr/>
          </p:nvSpPr>
          <p:spPr>
            <a:xfrm>
              <a:off x="3564193" y="6136661"/>
              <a:ext cx="475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NB: </a:t>
              </a:r>
              <a:r>
                <a:rPr lang="en-US" u="sng">
                  <a:solidFill>
                    <a:schemeClr val="tx2"/>
                  </a:solidFill>
                </a:rPr>
                <a:t>not</a:t>
              </a:r>
              <a:r>
                <a:rPr lang="en-US">
                  <a:solidFill>
                    <a:schemeClr val="tx2"/>
                  </a:solidFill>
                </a:rPr>
                <a:t> frequency </a:t>
              </a:r>
              <a:r>
                <a:rPr lang="en-US" i="1">
                  <a:solidFill>
                    <a:schemeClr val="tx2"/>
                  </a:solidFill>
                </a:rPr>
                <a:t>per million words</a:t>
              </a:r>
              <a:r>
                <a:rPr lang="en-US">
                  <a:solidFill>
                    <a:schemeClr val="tx2"/>
                  </a:solidFill>
                </a:rPr>
                <a:t> in this case!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3B06374-D9BD-D643-9476-DB07C2652D64}"/>
                </a:ext>
              </a:extLst>
            </p:cNvPr>
            <p:cNvCxnSpPr/>
            <p:nvPr/>
          </p:nvCxnSpPr>
          <p:spPr>
            <a:xfrm flipH="1" flipV="1">
              <a:off x="3451121" y="5875499"/>
              <a:ext cx="265471" cy="3025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87F2472-1455-DE1F-D2DC-CDA1D887D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37" y="5048869"/>
            <a:ext cx="4844326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Line Line" descr="Line Line"/>
          <p:cNvPicPr>
            <a:picLocks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3937992" y="1902023"/>
            <a:ext cx="1252041" cy="214313"/>
          </a:xfrm>
          <a:prstGeom prst="rect">
            <a:avLst/>
          </a:prstGeom>
        </p:spPr>
      </p:pic>
      <p:pic>
        <p:nvPicPr>
          <p:cNvPr id="430" name="Line Line" descr="Line Line"/>
          <p:cNvPicPr>
            <a:picLocks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330648" y="3152177"/>
            <a:ext cx="857250" cy="214316"/>
          </a:xfrm>
          <a:prstGeom prst="rect">
            <a:avLst/>
          </a:prstGeom>
        </p:spPr>
      </p:pic>
      <p:pic>
        <p:nvPicPr>
          <p:cNvPr id="432" name="Line Line" descr="Line Line"/>
          <p:cNvPicPr>
            <a:picLocks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420071" y="2741411"/>
            <a:ext cx="919815" cy="214316"/>
          </a:xfrm>
          <a:prstGeom prst="rect">
            <a:avLst/>
          </a:prstGeom>
        </p:spPr>
      </p:pic>
      <p:pic>
        <p:nvPicPr>
          <p:cNvPr id="434" name="Line Line" descr="Line Line"/>
          <p:cNvPicPr>
            <a:picLocks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-8929" y="2741415"/>
            <a:ext cx="937673" cy="214313"/>
          </a:xfrm>
          <a:prstGeom prst="rect">
            <a:avLst/>
          </a:prstGeom>
        </p:spPr>
      </p:pic>
      <p:pic>
        <p:nvPicPr>
          <p:cNvPr id="436" name="Line Line" descr="Line Line"/>
          <p:cNvPicPr>
            <a:picLocks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027289" y="2750343"/>
            <a:ext cx="1259430" cy="214314"/>
          </a:xfrm>
          <a:prstGeom prst="rect">
            <a:avLst/>
          </a:prstGeom>
        </p:spPr>
      </p:pic>
      <p:sp>
        <p:nvSpPr>
          <p:cNvPr id="439" name="Syntactic co-occurr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Syntactic co-occurrence</a:t>
            </a:r>
          </a:p>
        </p:txBody>
      </p:sp>
      <p:sp>
        <p:nvSpPr>
          <p:cNvPr id="4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41" name="f(young, gentleman)"/>
          <p:cNvSpPr/>
          <p:nvPr/>
        </p:nvSpPr>
        <p:spPr>
          <a:xfrm>
            <a:off x="142875" y="5914016"/>
            <a:ext cx="2350516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3000" b="1"/>
            </a:pPr>
            <a:r>
              <a:rPr sz="2109"/>
              <a:t>f(</a:t>
            </a:r>
            <a:r>
              <a:rPr sz="2109">
                <a:solidFill>
                  <a:srgbClr val="EE8719"/>
                </a:solidFill>
              </a:rPr>
              <a:t>young</a:t>
            </a:r>
            <a:r>
              <a:rPr sz="2109"/>
              <a:t>, </a:t>
            </a:r>
            <a:r>
              <a:rPr sz="2109">
                <a:solidFill>
                  <a:srgbClr val="287ECA"/>
                </a:solidFill>
              </a:rPr>
              <a:t>gentleman</a:t>
            </a:r>
            <a:r>
              <a:rPr sz="2109"/>
              <a:t>)</a:t>
            </a:r>
          </a:p>
        </p:txBody>
      </p:sp>
      <p:pic>
        <p:nvPicPr>
          <p:cNvPr id="442" name="cooc_syntactic.pdf" descr="cooc_syntactic.pdf"/>
          <p:cNvPicPr>
            <a:picLocks noChangeAspect="1"/>
          </p:cNvPicPr>
          <p:nvPr/>
        </p:nvPicPr>
        <p:blipFill>
          <a:blip r:embed="rId7"/>
          <a:srcRect r="27525"/>
          <a:stretch>
            <a:fillRect/>
          </a:stretch>
        </p:blipFill>
        <p:spPr>
          <a:xfrm>
            <a:off x="142875" y="1616274"/>
            <a:ext cx="6304359" cy="2509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droppedImage.pdf" descr="dropped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1367" y="185196"/>
            <a:ext cx="919758" cy="82385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" name="Table">
            <a:extLst>
              <a:ext uri="{FF2B5EF4-FFF2-40B4-BE49-F238E27FC236}">
                <a16:creationId xmlns:a16="http://schemas.microsoft.com/office/drawing/2014/main" id="{143B47E3-6AA3-D645-B1DA-F46A56D080B3}"/>
              </a:ext>
            </a:extLst>
          </p:cNvPr>
          <p:cNvGraphicFramePr/>
          <p:nvPr/>
        </p:nvGraphicFramePr>
        <p:xfrm>
          <a:off x="3991570" y="4929187"/>
          <a:ext cx="4810125" cy="1785936"/>
        </p:xfrm>
        <a:graphic>
          <a:graphicData uri="http://schemas.openxmlformats.org/drawingml/2006/table">
            <a:tbl>
              <a:tblPr firstRow="1" firstCol="1"/>
              <a:tblGrid>
                <a:gridCol w="138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6484">
                <a:tc>
                  <a:txBody>
                    <a:bodyPr/>
                    <a:lstStyle/>
                    <a:p>
                      <a:pPr>
                        <a:defRPr sz="2400"/>
                      </a:pPr>
                      <a:endParaRPr sz="1700"/>
                    </a:p>
                  </a:txBody>
                  <a:tcPr marL="35719" marR="35719" marT="35719" marB="35719" anchor="ctr" horzOverflow="overflow">
                    <a:lnL w="0">
                      <a:miter lim="400000"/>
                    </a:lnL>
                    <a:lnT w="0"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</a:rPr>
                        <a:t>•|gent.</a:t>
                      </a:r>
                    </a:p>
                  </a:txBody>
                  <a:tcPr marL="26789" marR="26789" marT="26789" marB="26789" anchor="ctr" horzOverflow="overflow">
                    <a:gradFill>
                      <a:gsLst>
                        <a:gs pos="0">
                          <a:srgbClr val="D2E7FF"/>
                        </a:gs>
                        <a:gs pos="100000">
                          <a:srgbClr val="287ECA"/>
                        </a:gs>
                      </a:gsLst>
                      <a:lin ang="7199999"/>
                    </a:gra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</a:rPr>
                        <a:t>•|¬gent</a:t>
                      </a:r>
                    </a:p>
                  </a:txBody>
                  <a:tcPr marL="26789" marR="26789" marT="26789" marB="26789" anchor="ctr" horzOverflow="overflow">
                    <a:gradFill>
                      <a:gsLst>
                        <a:gs pos="0">
                          <a:srgbClr val="D2E7FF"/>
                        </a:gs>
                        <a:gs pos="100000">
                          <a:srgbClr val="287ECA"/>
                        </a:gs>
                      </a:gsLst>
                      <a:lin ang="7199999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2400"/>
                      </a:pPr>
                      <a:endParaRPr sz="1700"/>
                    </a:p>
                  </a:txBody>
                  <a:tcPr marL="35719" marR="35719" marT="35719" marB="35719" anchor="ctr" horzOverflow="overflow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marR="147997" algn="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333333"/>
                          </a:solidFill>
                        </a:rPr>
                        <a:t>young|•</a:t>
                      </a:r>
                    </a:p>
                  </a:txBody>
                  <a:tcPr marL="35719" marR="35719" marT="35719" marB="35719" anchor="ctr" horzOverflow="overflow">
                    <a:gradFill>
                      <a:gsLst>
                        <a:gs pos="0">
                          <a:srgbClr val="FFDDC0"/>
                        </a:gs>
                        <a:gs pos="100000">
                          <a:srgbClr val="FF9215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 b="0"/>
                      </a:pPr>
                      <a:endParaRPr sz="1700" b="1"/>
                    </a:p>
                  </a:txBody>
                  <a:tcPr marL="35719" marR="35719" marT="35719" marB="35719" anchor="ctr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 b="0"/>
                      </a:pPr>
                      <a:endParaRPr sz="1700" b="1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endParaRPr sz="1700" b="1">
                        <a:solidFill>
                          <a:srgbClr val="333333"/>
                        </a:solidFill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marR="147997" algn="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333333"/>
                          </a:solidFill>
                        </a:rPr>
                        <a:t>¬young|•</a:t>
                      </a:r>
                    </a:p>
                  </a:txBody>
                  <a:tcPr marL="35719" marR="35719" marT="35719" marB="35719" anchor="ctr" horzOverflow="overflow">
                    <a:gradFill>
                      <a:gsLst>
                        <a:gs pos="0">
                          <a:srgbClr val="FFDDC0"/>
                        </a:gs>
                        <a:gs pos="100000">
                          <a:srgbClr val="FF9215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 b="0"/>
                      </a:pPr>
                      <a:endParaRPr sz="1700" b="1"/>
                    </a:p>
                  </a:txBody>
                  <a:tcPr marL="35719" marR="35719" marT="35719" marB="35719" anchor="ctr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 b="0"/>
                      </a:pPr>
                      <a:endParaRPr sz="1700" b="1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 b="0"/>
                      </a:pPr>
                      <a:endParaRPr sz="1700" b="1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lvl="1" defTabSz="914400">
                        <a:tabLst>
                          <a:tab pos="1168400" algn="l"/>
                        </a:tabLst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700"/>
                    </a:p>
                  </a:txBody>
                  <a:tcPr marL="35719" marR="35719" marT="35719" marB="35719" anchor="ctr" horzOverflow="overflow">
                    <a:lnL w="0">
                      <a:miter lim="4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>
                        <a:defRPr sz="1800" b="0"/>
                      </a:pPr>
                      <a:endParaRPr sz="17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>
                        <a:defRPr sz="1800" b="0"/>
                      </a:pPr>
                      <a:endParaRPr sz="1700" b="1">
                        <a:solidFill>
                          <a:srgbClr val="333333"/>
                        </a:solidFill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>
                        <a:defRPr sz="1800" b="0"/>
                      </a:pPr>
                      <a:endParaRPr sz="1700" b="1">
                        <a:solidFill>
                          <a:srgbClr val="333333"/>
                        </a:solidFill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76367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" grpId="0" animBg="1" advAuto="0"/>
      <p:bldP spid="430" grpId="0" animBg="1" advAuto="0"/>
      <p:bldP spid="432" grpId="0" animBg="1" advAuto="0"/>
      <p:bldP spid="434" grpId="0" animBg="1" advAuto="0"/>
      <p:bldP spid="436" grpId="0" animBg="1" advAuto="0"/>
      <p:bldP spid="15" grpId="0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Line Line" descr="Line Line"/>
          <p:cNvPicPr>
            <a:picLocks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009805" y="3616523"/>
            <a:ext cx="937672" cy="214317"/>
          </a:xfrm>
          <a:prstGeom prst="rect">
            <a:avLst/>
          </a:prstGeom>
        </p:spPr>
      </p:pic>
      <p:pic>
        <p:nvPicPr>
          <p:cNvPr id="447" name="Line Line" descr="Line Line"/>
          <p:cNvPicPr>
            <a:picLocks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937992" y="1902023"/>
            <a:ext cx="1252041" cy="214313"/>
          </a:xfrm>
          <a:prstGeom prst="rect">
            <a:avLst/>
          </a:prstGeom>
        </p:spPr>
      </p:pic>
      <p:pic>
        <p:nvPicPr>
          <p:cNvPr id="449" name="Line Line" descr="Line Line"/>
          <p:cNvPicPr>
            <a:picLocks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330648" y="3152177"/>
            <a:ext cx="857250" cy="214316"/>
          </a:xfrm>
          <a:prstGeom prst="rect">
            <a:avLst/>
          </a:prstGeom>
        </p:spPr>
      </p:pic>
      <p:pic>
        <p:nvPicPr>
          <p:cNvPr id="451" name="Line Line" descr="Line Line"/>
          <p:cNvPicPr>
            <a:picLocks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3420071" y="2741411"/>
            <a:ext cx="919815" cy="214316"/>
          </a:xfrm>
          <a:prstGeom prst="rect">
            <a:avLst/>
          </a:prstGeom>
        </p:spPr>
      </p:pic>
      <p:pic>
        <p:nvPicPr>
          <p:cNvPr id="453" name="Line Line" descr="Line Line"/>
          <p:cNvPicPr>
            <a:picLocks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8929" y="2741415"/>
            <a:ext cx="937673" cy="214313"/>
          </a:xfrm>
          <a:prstGeom prst="rect">
            <a:avLst/>
          </a:prstGeom>
        </p:spPr>
      </p:pic>
      <p:pic>
        <p:nvPicPr>
          <p:cNvPr id="455" name="Line Line" descr="Line Line"/>
          <p:cNvPicPr>
            <a:picLocks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027289" y="2750343"/>
            <a:ext cx="1259430" cy="214314"/>
          </a:xfrm>
          <a:prstGeom prst="rect">
            <a:avLst/>
          </a:prstGeom>
        </p:spPr>
      </p:pic>
      <p:pic>
        <p:nvPicPr>
          <p:cNvPr id="457" name="Line Line" descr="Line Line"/>
          <p:cNvPicPr>
            <a:picLocks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7733109" y="3375411"/>
            <a:ext cx="1330559" cy="214324"/>
          </a:xfrm>
          <a:prstGeom prst="rect">
            <a:avLst/>
          </a:prstGeom>
        </p:spPr>
      </p:pic>
      <p:pic>
        <p:nvPicPr>
          <p:cNvPr id="459" name="Line Line" descr="Line Line"/>
          <p:cNvPicPr>
            <a:picLocks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7733110" y="2357437"/>
            <a:ext cx="1330523" cy="214315"/>
          </a:xfrm>
          <a:prstGeom prst="rect">
            <a:avLst/>
          </a:prstGeom>
        </p:spPr>
      </p:pic>
      <p:pic>
        <p:nvPicPr>
          <p:cNvPr id="461" name="Line Line" descr="Line Line"/>
          <p:cNvPicPr>
            <a:picLocks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7733109" y="2125257"/>
            <a:ext cx="1330559" cy="214321"/>
          </a:xfrm>
          <a:prstGeom prst="rect">
            <a:avLst/>
          </a:prstGeom>
        </p:spPr>
      </p:pic>
      <p:pic>
        <p:nvPicPr>
          <p:cNvPr id="463" name="Line Line" descr="Line Line"/>
          <p:cNvPicPr>
            <a:picLocks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7009805" y="3116457"/>
            <a:ext cx="938498" cy="214317"/>
          </a:xfrm>
          <a:prstGeom prst="rect">
            <a:avLst/>
          </a:prstGeom>
        </p:spPr>
      </p:pic>
      <p:pic>
        <p:nvPicPr>
          <p:cNvPr id="465" name="Line Line" descr="Line Line"/>
          <p:cNvPicPr>
            <a:picLocks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009805" y="3366488"/>
            <a:ext cx="937672" cy="214317"/>
          </a:xfrm>
          <a:prstGeom prst="rect">
            <a:avLst/>
          </a:prstGeom>
        </p:spPr>
      </p:pic>
      <p:sp>
        <p:nvSpPr>
          <p:cNvPr id="468" name="Syntactic co-occurr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Syntactic co-occurrence</a:t>
            </a:r>
          </a:p>
        </p:txBody>
      </p:sp>
      <p:sp>
        <p:nvSpPr>
          <p:cNvPr id="4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41</a:t>
            </a:fld>
            <a:endParaRPr/>
          </a:p>
        </p:txBody>
      </p:sp>
      <p:sp>
        <p:nvSpPr>
          <p:cNvPr id="470" name="f(young, gentleman) = 1…"/>
          <p:cNvSpPr/>
          <p:nvPr/>
        </p:nvSpPr>
        <p:spPr>
          <a:xfrm>
            <a:off x="142875" y="5903532"/>
            <a:ext cx="2744855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3000" b="1"/>
            </a:pPr>
            <a:r>
              <a:rPr sz="2109"/>
              <a:t>f(</a:t>
            </a:r>
            <a:r>
              <a:rPr sz="2109">
                <a:solidFill>
                  <a:srgbClr val="EE8719"/>
                </a:solidFill>
              </a:rPr>
              <a:t>young</a:t>
            </a:r>
            <a:r>
              <a:rPr sz="2109"/>
              <a:t>, </a:t>
            </a:r>
            <a:r>
              <a:rPr sz="2109">
                <a:solidFill>
                  <a:srgbClr val="287ECA"/>
                </a:solidFill>
              </a:rPr>
              <a:t>gentleman</a:t>
            </a:r>
            <a:r>
              <a:rPr sz="2109"/>
              <a:t>) = </a:t>
            </a:r>
            <a:r>
              <a:rPr sz="2109">
                <a:solidFill>
                  <a:srgbClr val="DB4731"/>
                </a:solidFill>
              </a:rPr>
              <a:t>1</a:t>
            </a:r>
          </a:p>
          <a:p>
            <a:pPr>
              <a:defRPr sz="3000" b="1"/>
            </a:pPr>
            <a:r>
              <a:rPr sz="2109"/>
              <a:t>sample size N = </a:t>
            </a:r>
            <a:r>
              <a:rPr sz="2109">
                <a:solidFill>
                  <a:srgbClr val="DB4731"/>
                </a:solidFill>
              </a:rPr>
              <a:t>9</a:t>
            </a:r>
          </a:p>
        </p:txBody>
      </p:sp>
      <p:pic>
        <p:nvPicPr>
          <p:cNvPr id="471" name="cooc_syntactic.pdf" descr="cooc_syntactic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875" y="1616274"/>
            <a:ext cx="8698707" cy="2509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droppedImage.pdf" descr="droppedImage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1367" y="185196"/>
            <a:ext cx="919758" cy="82385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3" name="Table">
            <a:extLst>
              <a:ext uri="{FF2B5EF4-FFF2-40B4-BE49-F238E27FC236}">
                <a16:creationId xmlns:a16="http://schemas.microsoft.com/office/drawing/2014/main" id="{96DE6DE7-0412-DB4E-B622-555DB850ACB1}"/>
              </a:ext>
            </a:extLst>
          </p:cNvPr>
          <p:cNvGraphicFramePr/>
          <p:nvPr/>
        </p:nvGraphicFramePr>
        <p:xfrm>
          <a:off x="3991569" y="4931781"/>
          <a:ext cx="4810125" cy="1785936"/>
        </p:xfrm>
        <a:graphic>
          <a:graphicData uri="http://schemas.openxmlformats.org/drawingml/2006/table">
            <a:tbl>
              <a:tblPr firstRow="1" firstCol="1"/>
              <a:tblGrid>
                <a:gridCol w="138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6484">
                <a:tc>
                  <a:txBody>
                    <a:bodyPr/>
                    <a:lstStyle/>
                    <a:p>
                      <a:pPr>
                        <a:defRPr sz="2400"/>
                      </a:pPr>
                      <a:endParaRPr sz="1700"/>
                    </a:p>
                  </a:txBody>
                  <a:tcPr marL="35719" marR="35719" marT="35719" marB="35719" anchor="ctr" horzOverflow="overflow">
                    <a:lnL w="0">
                      <a:miter lim="400000"/>
                    </a:lnL>
                    <a:lnT w="0"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</a:rPr>
                        <a:t>•|gent.</a:t>
                      </a:r>
                    </a:p>
                  </a:txBody>
                  <a:tcPr marL="26789" marR="26789" marT="26789" marB="26789" anchor="ctr" horzOverflow="overflow">
                    <a:gradFill>
                      <a:gsLst>
                        <a:gs pos="0">
                          <a:srgbClr val="D2E7FF"/>
                        </a:gs>
                        <a:gs pos="100000">
                          <a:srgbClr val="287ECA"/>
                        </a:gs>
                      </a:gsLst>
                      <a:lin ang="7199999"/>
                    </a:gra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</a:rPr>
                        <a:t>•|¬gent</a:t>
                      </a:r>
                    </a:p>
                  </a:txBody>
                  <a:tcPr marL="26789" marR="26789" marT="26789" marB="26789" anchor="ctr" horzOverflow="overflow">
                    <a:gradFill>
                      <a:gsLst>
                        <a:gs pos="0">
                          <a:srgbClr val="D2E7FF"/>
                        </a:gs>
                        <a:gs pos="100000">
                          <a:srgbClr val="287ECA"/>
                        </a:gs>
                      </a:gsLst>
                      <a:lin ang="7199999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2400"/>
                      </a:pPr>
                      <a:endParaRPr sz="1700"/>
                    </a:p>
                  </a:txBody>
                  <a:tcPr marL="35719" marR="35719" marT="35719" marB="35719" anchor="ctr" horzOverflow="overflow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marR="147997" algn="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333333"/>
                          </a:solidFill>
                        </a:rPr>
                        <a:t>young|•</a:t>
                      </a:r>
                    </a:p>
                  </a:txBody>
                  <a:tcPr marL="35719" marR="35719" marT="35719" marB="35719" anchor="ctr" horzOverflow="overflow">
                    <a:gradFill>
                      <a:gsLst>
                        <a:gs pos="0">
                          <a:srgbClr val="FFDDC0"/>
                        </a:gs>
                        <a:gs pos="100000">
                          <a:srgbClr val="FF9215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 b="0"/>
                      </a:pPr>
                      <a:endParaRPr sz="1700" b="1"/>
                    </a:p>
                  </a:txBody>
                  <a:tcPr marL="35719" marR="35719" marT="35719" marB="35719" anchor="ctr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 b="0"/>
                      </a:pPr>
                      <a:endParaRPr sz="1700" b="1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endParaRPr sz="1700" b="1">
                        <a:solidFill>
                          <a:srgbClr val="333333"/>
                        </a:solidFill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marR="147997" algn="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333333"/>
                          </a:solidFill>
                        </a:rPr>
                        <a:t>¬young|•</a:t>
                      </a:r>
                    </a:p>
                  </a:txBody>
                  <a:tcPr marL="35719" marR="35719" marT="35719" marB="35719" anchor="ctr" horzOverflow="overflow">
                    <a:gradFill>
                      <a:gsLst>
                        <a:gs pos="0">
                          <a:srgbClr val="FFDDC0"/>
                        </a:gs>
                        <a:gs pos="100000">
                          <a:srgbClr val="FF9215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 b="0"/>
                      </a:pPr>
                      <a:endParaRPr sz="1700" b="1"/>
                    </a:p>
                  </a:txBody>
                  <a:tcPr marL="35719" marR="35719" marT="35719" marB="35719" anchor="ctr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 b="0"/>
                      </a:pPr>
                      <a:endParaRPr sz="1700" b="1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 b="0"/>
                      </a:pPr>
                      <a:endParaRPr sz="1700" b="1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lvl="1" defTabSz="914400">
                        <a:tabLst>
                          <a:tab pos="1168400" algn="l"/>
                        </a:tabLst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700"/>
                    </a:p>
                  </a:txBody>
                  <a:tcPr marL="35719" marR="35719" marT="35719" marB="35719" anchor="ctr" horzOverflow="overflow">
                    <a:lnL w="0">
                      <a:miter lim="4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>
                        <a:defRPr sz="1800" b="0"/>
                      </a:pPr>
                      <a:endParaRPr sz="17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>
                        <a:defRPr sz="1800" b="0"/>
                      </a:pPr>
                      <a:endParaRPr sz="1700" b="1">
                        <a:solidFill>
                          <a:srgbClr val="333333"/>
                        </a:solidFill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" lvl="1" indent="0" algn="ctr">
                        <a:tabLst/>
                        <a:defRPr sz="1800" b="0"/>
                      </a:pPr>
                      <a:r>
                        <a:rPr lang="en-US" sz="1700" b="1">
                          <a:solidFill>
                            <a:srgbClr val="333333"/>
                          </a:solidFill>
                        </a:rPr>
                        <a:t>9</a:t>
                      </a:r>
                      <a:endParaRPr sz="1700" b="1">
                        <a:solidFill>
                          <a:srgbClr val="333333"/>
                        </a:solidFill>
                      </a:endParaRPr>
                    </a:p>
                  </a:txBody>
                  <a:tcPr marL="35719" marR="35719" marT="35719" marB="357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Table">
            <a:extLst>
              <a:ext uri="{FF2B5EF4-FFF2-40B4-BE49-F238E27FC236}">
                <a16:creationId xmlns:a16="http://schemas.microsoft.com/office/drawing/2014/main" id="{04757528-A6D1-6F49-8EFB-82EEA6E83898}"/>
              </a:ext>
            </a:extLst>
          </p:cNvPr>
          <p:cNvGraphicFramePr/>
          <p:nvPr/>
        </p:nvGraphicFramePr>
        <p:xfrm>
          <a:off x="3991569" y="4928023"/>
          <a:ext cx="4810125" cy="1785936"/>
        </p:xfrm>
        <a:graphic>
          <a:graphicData uri="http://schemas.openxmlformats.org/drawingml/2006/table">
            <a:tbl>
              <a:tblPr firstRow="1" firstCol="1"/>
              <a:tblGrid>
                <a:gridCol w="138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6484">
                <a:tc>
                  <a:txBody>
                    <a:bodyPr/>
                    <a:lstStyle/>
                    <a:p>
                      <a:pPr>
                        <a:defRPr sz="2400"/>
                      </a:pPr>
                      <a:endParaRPr sz="1700"/>
                    </a:p>
                  </a:txBody>
                  <a:tcPr marL="35719" marR="35719" marT="35719" marB="35719" anchor="ctr" horzOverflow="overflow">
                    <a:lnL w="0">
                      <a:miter lim="400000"/>
                    </a:lnL>
                    <a:lnT w="0"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</a:rPr>
                        <a:t>•|gent.</a:t>
                      </a:r>
                    </a:p>
                  </a:txBody>
                  <a:tcPr marL="26789" marR="26789" marT="26789" marB="26789" anchor="ctr" horzOverflow="overflow">
                    <a:gradFill>
                      <a:gsLst>
                        <a:gs pos="0">
                          <a:srgbClr val="D2E7FF"/>
                        </a:gs>
                        <a:gs pos="100000">
                          <a:srgbClr val="287ECA"/>
                        </a:gs>
                      </a:gsLst>
                      <a:lin ang="7199999"/>
                    </a:gra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</a:rPr>
                        <a:t>•|¬gent</a:t>
                      </a:r>
                    </a:p>
                  </a:txBody>
                  <a:tcPr marL="26789" marR="26789" marT="26789" marB="26789" anchor="ctr" horzOverflow="overflow">
                    <a:gradFill>
                      <a:gsLst>
                        <a:gs pos="0">
                          <a:srgbClr val="D2E7FF"/>
                        </a:gs>
                        <a:gs pos="100000">
                          <a:srgbClr val="287ECA"/>
                        </a:gs>
                      </a:gsLst>
                      <a:lin ang="7199999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2400"/>
                      </a:pPr>
                      <a:endParaRPr sz="1700"/>
                    </a:p>
                  </a:txBody>
                  <a:tcPr marL="35719" marR="35719" marT="35719" marB="35719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marR="147997" algn="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333333"/>
                          </a:solidFill>
                        </a:rPr>
                        <a:t>young|•</a:t>
                      </a:r>
                    </a:p>
                  </a:txBody>
                  <a:tcPr marL="35719" marR="35719" marT="35719" marB="35719" anchor="ctr" horzOverflow="overflow">
                    <a:gradFill>
                      <a:gsLst>
                        <a:gs pos="0">
                          <a:srgbClr val="FFDDC0"/>
                        </a:gs>
                        <a:gs pos="100000">
                          <a:srgbClr val="FF9215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 b="0"/>
                      </a:pPr>
                      <a:r>
                        <a:rPr sz="1700" b="1"/>
                        <a:t>1</a:t>
                      </a:r>
                    </a:p>
                  </a:txBody>
                  <a:tcPr marL="35719" marR="35719" marT="35719" marB="35719" anchor="ctr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 b="0"/>
                      </a:pPr>
                      <a:r>
                        <a:rPr sz="1700" b="1"/>
                        <a:t>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r>
                        <a:rPr sz="1700" b="1">
                          <a:solidFill>
                            <a:srgbClr val="333333"/>
                          </a:solidFill>
                        </a:rPr>
                        <a:t>3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FFFFFF"/>
                        </a:gs>
                        <a:gs pos="100000">
                          <a:srgbClr val="C0C0C0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marR="147997" algn="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333333"/>
                          </a:solidFill>
                        </a:rPr>
                        <a:t>¬young|•</a:t>
                      </a:r>
                    </a:p>
                  </a:txBody>
                  <a:tcPr marL="35719" marR="35719" marT="35719" marB="35719" anchor="ctr" horzOverflow="overflow">
                    <a:gradFill>
                      <a:gsLst>
                        <a:gs pos="0">
                          <a:srgbClr val="FFDDC0"/>
                        </a:gs>
                        <a:gs pos="100000">
                          <a:srgbClr val="FF9215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 b="0"/>
                      </a:pPr>
                      <a:r>
                        <a:rPr sz="1700" b="1"/>
                        <a:t>2</a:t>
                      </a:r>
                    </a:p>
                  </a:txBody>
                  <a:tcPr marL="35719" marR="35719" marT="35719" marB="35719" anchor="ctr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 b="0"/>
                      </a:pPr>
                      <a:r>
                        <a:rPr sz="1700" b="1"/>
                        <a:t>4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 b="0"/>
                      </a:pPr>
                      <a:r>
                        <a:rPr sz="1700" b="1"/>
                        <a:t>6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FFFFFF"/>
                        </a:gs>
                        <a:gs pos="100000">
                          <a:srgbClr val="C0C0C0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84"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700"/>
                    </a:p>
                  </a:txBody>
                  <a:tcPr marL="35719" marR="35719" marT="35719" marB="35719" anchor="ctr" horzOverflow="overflow">
                    <a:lnL w="0">
                      <a:miter lim="400000"/>
                    </a:lnL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r>
                        <a:rPr sz="1700" b="1">
                          <a:solidFill>
                            <a:srgbClr val="333333"/>
                          </a:solidFill>
                        </a:rPr>
                        <a:t>3</a:t>
                      </a:r>
                    </a:p>
                  </a:txBody>
                  <a:tcPr marL="35719" marR="35719" marT="35719" marB="35719" anchor="ctr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FFFFFF"/>
                        </a:gs>
                        <a:gs pos="100000">
                          <a:srgbClr val="C0C0C0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r>
                        <a:rPr sz="1700" b="1">
                          <a:solidFill>
                            <a:srgbClr val="333333"/>
                          </a:solidFill>
                        </a:rPr>
                        <a:t>6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FFFFFF"/>
                        </a:gs>
                        <a:gs pos="100000">
                          <a:srgbClr val="C0C0C0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r>
                        <a:rPr sz="1700" b="1">
                          <a:solidFill>
                            <a:srgbClr val="333333"/>
                          </a:solidFill>
                        </a:rPr>
                        <a:t>9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79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tatistical association measures (AM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Statistical association measures (AM)</a:t>
            </a:r>
          </a:p>
        </p:txBody>
      </p:sp>
      <p:sp>
        <p:nvSpPr>
          <p:cNvPr id="5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42</a:t>
            </a:fld>
            <a:endParaRPr/>
          </a:p>
        </p:txBody>
      </p:sp>
      <p:pic>
        <p:nvPicPr>
          <p:cNvPr id="537" name="cooc_obs_vs_exp.pdf" descr="cooc_obs_vs_exp.pdf"/>
          <p:cNvPicPr>
            <a:picLocks noChangeAspect="1"/>
          </p:cNvPicPr>
          <p:nvPr/>
        </p:nvPicPr>
        <p:blipFill rotWithShape="1">
          <a:blip r:embed="rId2"/>
          <a:srcRect r="50716"/>
          <a:stretch/>
        </p:blipFill>
        <p:spPr>
          <a:xfrm>
            <a:off x="608659" y="2327748"/>
            <a:ext cx="3908901" cy="2786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Oval Oval" descr="Oval Oval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9694705">
            <a:off x="1122112" y="2620990"/>
            <a:ext cx="1285875" cy="1017985"/>
          </a:xfrm>
          <a:prstGeom prst="rect">
            <a:avLst/>
          </a:prstGeom>
        </p:spPr>
      </p:pic>
      <p:sp>
        <p:nvSpPr>
          <p:cNvPr id="540" name="observed"/>
          <p:cNvSpPr/>
          <p:nvPr/>
        </p:nvSpPr>
        <p:spPr>
          <a:xfrm>
            <a:off x="1104707" y="5894749"/>
            <a:ext cx="1320684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>
              <a:defRPr sz="3600" b="1">
                <a:solidFill>
                  <a:srgbClr val="EE8719"/>
                </a:solidFill>
              </a:defRPr>
            </a:lvl1pPr>
          </a:lstStyle>
          <a:p>
            <a:r>
              <a:rPr sz="2531">
                <a:solidFill>
                  <a:schemeClr val="accent1"/>
                </a:solidFill>
              </a:rPr>
              <a:t>observed</a:t>
            </a:r>
          </a:p>
        </p:txBody>
      </p:sp>
      <p:pic>
        <p:nvPicPr>
          <p:cNvPr id="542" name="Oval Oval" descr="Oval Oval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0236664">
            <a:off x="5570399" y="2489337"/>
            <a:ext cx="1562696" cy="1205509"/>
          </a:xfrm>
          <a:prstGeom prst="rect">
            <a:avLst/>
          </a:prstGeom>
        </p:spPr>
      </p:pic>
      <p:pic>
        <p:nvPicPr>
          <p:cNvPr id="544" name="Line Shape" descr="Line Shap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065734" y="1374406"/>
            <a:ext cx="3911204" cy="1155749"/>
          </a:xfrm>
          <a:prstGeom prst="rect">
            <a:avLst/>
          </a:prstGeom>
        </p:spPr>
      </p:pic>
      <p:pic>
        <p:nvPicPr>
          <p:cNvPr id="546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367" y="185196"/>
            <a:ext cx="919758" cy="82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cooc_obs_vs_exp.pdf" descr="cooc_obs_vs_exp.pdf">
            <a:extLst>
              <a:ext uri="{FF2B5EF4-FFF2-40B4-BE49-F238E27FC236}">
                <a16:creationId xmlns:a16="http://schemas.microsoft.com/office/drawing/2014/main" id="{35F94D64-95BA-C748-827C-D33CDA172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86"/>
          <a:stretch/>
        </p:blipFill>
        <p:spPr>
          <a:xfrm>
            <a:off x="4626441" y="2327747"/>
            <a:ext cx="3911204" cy="27860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7BE803-F7B3-2049-B496-D9B12FB6A4B7}"/>
              </a:ext>
            </a:extLst>
          </p:cNvPr>
          <p:cNvGrpSpPr/>
          <p:nvPr/>
        </p:nvGrpSpPr>
        <p:grpSpPr>
          <a:xfrm>
            <a:off x="5235883" y="4978742"/>
            <a:ext cx="3316716" cy="1392315"/>
            <a:chOff x="5235883" y="4978742"/>
            <a:chExt cx="3316716" cy="1392315"/>
          </a:xfrm>
        </p:grpSpPr>
        <p:sp>
          <p:nvSpPr>
            <p:cNvPr id="541" name="expected"/>
            <p:cNvSpPr/>
            <p:nvPr/>
          </p:nvSpPr>
          <p:spPr>
            <a:xfrm>
              <a:off x="6243935" y="5909456"/>
              <a:ext cx="1300613" cy="461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 algn="ctr">
                <a:defRPr sz="3600" b="1">
                  <a:solidFill>
                    <a:srgbClr val="287ECA"/>
                  </a:solidFill>
                </a:defRPr>
              </a:lvl1pPr>
            </a:lstStyle>
            <a:p>
              <a:r>
                <a:rPr sz="2531">
                  <a:solidFill>
                    <a:schemeClr val="accent3"/>
                  </a:solidFill>
                </a:rPr>
                <a:t>expected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780958-6767-F946-A3C0-4FDE2E10149A}"/>
                </a:ext>
              </a:extLst>
            </p:cNvPr>
            <p:cNvSpPr txBox="1"/>
            <p:nvPr/>
          </p:nvSpPr>
          <p:spPr>
            <a:xfrm>
              <a:off x="5235883" y="4978742"/>
              <a:ext cx="331671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H</a:t>
              </a:r>
              <a:r>
                <a:rPr lang="en-US" sz="2000" baseline="-25000"/>
                <a:t>0</a:t>
              </a:r>
              <a:r>
                <a:rPr lang="en-US" sz="2000"/>
                <a:t>: statistical independence</a:t>
              </a:r>
            </a:p>
            <a:p>
              <a:pPr algn="ctr"/>
              <a:r>
                <a:rPr lang="en-US" sz="2400">
                  <a:solidFill>
                    <a:schemeClr val="accent1"/>
                  </a:solidFill>
                </a:rPr>
                <a:t>π</a:t>
              </a:r>
              <a:r>
                <a:rPr lang="en-US" sz="2400" baseline="-25000">
                  <a:solidFill>
                    <a:schemeClr val="accent1"/>
                  </a:solidFill>
                </a:rPr>
                <a:t>cooc</a:t>
              </a:r>
              <a:r>
                <a:rPr lang="en-US" sz="2400">
                  <a:solidFill>
                    <a:schemeClr val="accent1"/>
                  </a:solidFill>
                </a:rPr>
                <a:t> = π</a:t>
              </a:r>
              <a:r>
                <a:rPr lang="en-US" sz="2400" baseline="-25000">
                  <a:solidFill>
                    <a:schemeClr val="accent1"/>
                  </a:solidFill>
                </a:rPr>
                <a:t>1</a:t>
              </a:r>
              <a:r>
                <a:rPr lang="en-US" sz="2400">
                  <a:solidFill>
                    <a:schemeClr val="accent1"/>
                  </a:solidFill>
                </a:rPr>
                <a:t> × π</a:t>
              </a:r>
              <a:r>
                <a:rPr lang="en-US" sz="2400" baseline="-25000">
                  <a:solidFill>
                    <a:schemeClr val="accent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00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 advAuto="0"/>
      <p:bldP spid="542" grpId="0" animBg="1" advAuto="0"/>
      <p:bldP spid="544" grpId="0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tatistical association measures (AM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Statistical association measures (AM)</a:t>
            </a:r>
          </a:p>
        </p:txBody>
      </p:sp>
      <p:sp>
        <p:nvSpPr>
          <p:cNvPr id="5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grpSp>
        <p:nvGrpSpPr>
          <p:cNvPr id="553" name="Group"/>
          <p:cNvGrpSpPr/>
          <p:nvPr/>
        </p:nvGrpSpPr>
        <p:grpSpPr>
          <a:xfrm>
            <a:off x="946547" y="4652367"/>
            <a:ext cx="3437930" cy="785813"/>
            <a:chOff x="0" y="0"/>
            <a:chExt cx="4889500" cy="1117600"/>
          </a:xfrm>
        </p:grpSpPr>
        <p:sp>
          <p:nvSpPr>
            <p:cNvPr id="551" name="Rounded Rectangle"/>
            <p:cNvSpPr/>
            <p:nvPr/>
          </p:nvSpPr>
          <p:spPr>
            <a:xfrm>
              <a:off x="127000" y="0"/>
              <a:ext cx="4762500" cy="1117600"/>
            </a:xfrm>
            <a:prstGeom prst="roundRect">
              <a:avLst>
                <a:gd name="adj" fmla="val 27652"/>
              </a:avLst>
            </a:prstGeom>
            <a:noFill/>
            <a:ln w="50800" cap="flat">
              <a:solidFill>
                <a:srgbClr val="DB4731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>
                <a:tabLst/>
                <a:defRPr sz="2400" b="1"/>
              </a:pPr>
              <a:endParaRPr sz="1687"/>
            </a:p>
          </p:txBody>
        </p:sp>
        <p:sp>
          <p:nvSpPr>
            <p:cNvPr id="552" name="Circle"/>
            <p:cNvSpPr/>
            <p:nvPr/>
          </p:nvSpPr>
          <p:spPr>
            <a:xfrm>
              <a:off x="0" y="419100"/>
              <a:ext cx="254000" cy="254000"/>
            </a:xfrm>
            <a:prstGeom prst="ellipse">
              <a:avLst/>
            </a:prstGeom>
            <a:gradFill flip="none" rotWithShape="1">
              <a:gsLst>
                <a:gs pos="0">
                  <a:srgbClr val="FFD9D6"/>
                </a:gs>
                <a:gs pos="100000">
                  <a:srgbClr val="EE442B"/>
                </a:gs>
              </a:gsLst>
              <a:lin ang="3600000" scaled="0"/>
            </a:gradFill>
            <a:ln w="25400" cap="flat">
              <a:solidFill>
                <a:srgbClr val="DB4731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>
                <a:tabLst/>
                <a:defRPr sz="2400" b="1"/>
              </a:pPr>
              <a:endParaRPr sz="1687"/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812726" y="2241351"/>
            <a:ext cx="1928813" cy="785813"/>
            <a:chOff x="0" y="0"/>
            <a:chExt cx="2743200" cy="1117600"/>
          </a:xfrm>
        </p:grpSpPr>
        <p:sp>
          <p:nvSpPr>
            <p:cNvPr id="554" name="Rounded Rectangle"/>
            <p:cNvSpPr/>
            <p:nvPr/>
          </p:nvSpPr>
          <p:spPr>
            <a:xfrm>
              <a:off x="127000" y="0"/>
              <a:ext cx="2616200" cy="1117600"/>
            </a:xfrm>
            <a:prstGeom prst="roundRect">
              <a:avLst>
                <a:gd name="adj" fmla="val 27652"/>
              </a:avLst>
            </a:prstGeom>
            <a:noFill/>
            <a:ln w="50800" cap="flat">
              <a:solidFill>
                <a:srgbClr val="DB4731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>
                <a:tabLst/>
                <a:defRPr sz="2400" b="1"/>
              </a:pPr>
              <a:endParaRPr sz="1687"/>
            </a:p>
          </p:txBody>
        </p:sp>
        <p:sp>
          <p:nvSpPr>
            <p:cNvPr id="555" name="Circle"/>
            <p:cNvSpPr/>
            <p:nvPr/>
          </p:nvSpPr>
          <p:spPr>
            <a:xfrm>
              <a:off x="0" y="444500"/>
              <a:ext cx="254000" cy="254000"/>
            </a:xfrm>
            <a:prstGeom prst="ellipse">
              <a:avLst/>
            </a:prstGeom>
            <a:gradFill flip="none" rotWithShape="1">
              <a:gsLst>
                <a:gs pos="0">
                  <a:srgbClr val="FFD9D6"/>
                </a:gs>
                <a:gs pos="100000">
                  <a:srgbClr val="EE442B"/>
                </a:gs>
              </a:gsLst>
              <a:lin ang="3600000" scaled="0"/>
            </a:gradFill>
            <a:ln w="25400" cap="flat">
              <a:solidFill>
                <a:srgbClr val="DB4731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>
                <a:tabLst/>
                <a:defRPr sz="2400" b="1"/>
              </a:pPr>
              <a:endParaRPr sz="1687"/>
            </a:p>
          </p:txBody>
        </p:sp>
      </p:grpSp>
      <p:grpSp>
        <p:nvGrpSpPr>
          <p:cNvPr id="559" name="Group"/>
          <p:cNvGrpSpPr/>
          <p:nvPr/>
        </p:nvGrpSpPr>
        <p:grpSpPr>
          <a:xfrm>
            <a:off x="1839516" y="5732859"/>
            <a:ext cx="1910953" cy="785813"/>
            <a:chOff x="0" y="0"/>
            <a:chExt cx="2717800" cy="1117600"/>
          </a:xfrm>
        </p:grpSpPr>
        <p:sp>
          <p:nvSpPr>
            <p:cNvPr id="557" name="Rounded Rectangle"/>
            <p:cNvSpPr/>
            <p:nvPr/>
          </p:nvSpPr>
          <p:spPr>
            <a:xfrm>
              <a:off x="114300" y="0"/>
              <a:ext cx="2603500" cy="1117600"/>
            </a:xfrm>
            <a:prstGeom prst="roundRect">
              <a:avLst>
                <a:gd name="adj" fmla="val 27652"/>
              </a:avLst>
            </a:prstGeom>
            <a:noFill/>
            <a:ln w="50800" cap="flat">
              <a:solidFill>
                <a:srgbClr val="DB4731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>
                <a:tabLst/>
                <a:defRPr sz="2400" b="1"/>
              </a:pPr>
              <a:endParaRPr sz="1687"/>
            </a:p>
          </p:txBody>
        </p:sp>
        <p:sp>
          <p:nvSpPr>
            <p:cNvPr id="558" name="Circle"/>
            <p:cNvSpPr/>
            <p:nvPr/>
          </p:nvSpPr>
          <p:spPr>
            <a:xfrm>
              <a:off x="0" y="431800"/>
              <a:ext cx="254000" cy="254000"/>
            </a:xfrm>
            <a:prstGeom prst="ellipse">
              <a:avLst/>
            </a:prstGeom>
            <a:gradFill flip="none" rotWithShape="1">
              <a:gsLst>
                <a:gs pos="0">
                  <a:srgbClr val="FFD9D6"/>
                </a:gs>
                <a:gs pos="100000">
                  <a:srgbClr val="EE442B"/>
                </a:gs>
              </a:gsLst>
              <a:lin ang="3600000" scaled="0"/>
            </a:gradFill>
            <a:ln w="25400" cap="flat">
              <a:solidFill>
                <a:srgbClr val="DB4731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>
                <a:tabLst/>
                <a:defRPr sz="2400" b="1"/>
              </a:pPr>
              <a:endParaRPr sz="1687"/>
            </a:p>
          </p:txBody>
        </p:sp>
      </p:grpSp>
      <p:grpSp>
        <p:nvGrpSpPr>
          <p:cNvPr id="562" name="Group"/>
          <p:cNvGrpSpPr/>
          <p:nvPr/>
        </p:nvGrpSpPr>
        <p:grpSpPr>
          <a:xfrm>
            <a:off x="294680" y="1366242"/>
            <a:ext cx="1589484" cy="785813"/>
            <a:chOff x="0" y="0"/>
            <a:chExt cx="2260600" cy="1117600"/>
          </a:xfrm>
        </p:grpSpPr>
        <p:sp>
          <p:nvSpPr>
            <p:cNvPr id="560" name="Rounded Rectangle"/>
            <p:cNvSpPr/>
            <p:nvPr/>
          </p:nvSpPr>
          <p:spPr>
            <a:xfrm>
              <a:off x="127000" y="0"/>
              <a:ext cx="2133600" cy="1117600"/>
            </a:xfrm>
            <a:prstGeom prst="roundRect">
              <a:avLst>
                <a:gd name="adj" fmla="val 27652"/>
              </a:avLst>
            </a:prstGeom>
            <a:noFill/>
            <a:ln w="50800" cap="flat">
              <a:solidFill>
                <a:srgbClr val="DB4731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>
                <a:tabLst/>
                <a:defRPr sz="2400" b="1"/>
              </a:pPr>
              <a:endParaRPr sz="1687"/>
            </a:p>
          </p:txBody>
        </p:sp>
        <p:sp>
          <p:nvSpPr>
            <p:cNvPr id="561" name="Circle"/>
            <p:cNvSpPr/>
            <p:nvPr/>
          </p:nvSpPr>
          <p:spPr>
            <a:xfrm>
              <a:off x="0" y="419100"/>
              <a:ext cx="254000" cy="254000"/>
            </a:xfrm>
            <a:prstGeom prst="ellipse">
              <a:avLst/>
            </a:prstGeom>
            <a:gradFill flip="none" rotWithShape="1">
              <a:gsLst>
                <a:gs pos="0">
                  <a:srgbClr val="FFD9D6"/>
                </a:gs>
                <a:gs pos="100000">
                  <a:srgbClr val="EE442B"/>
                </a:gs>
              </a:gsLst>
              <a:lin ang="3600000" scaled="0"/>
            </a:gradFill>
            <a:ln w="25400" cap="flat">
              <a:solidFill>
                <a:srgbClr val="DB4731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>
                <a:tabLst/>
                <a:defRPr sz="2400" b="1"/>
              </a:pPr>
              <a:endParaRPr sz="1687"/>
            </a:p>
          </p:txBody>
        </p:sp>
      </p:grpSp>
      <p:grpSp>
        <p:nvGrpSpPr>
          <p:cNvPr id="565" name="Group"/>
          <p:cNvGrpSpPr/>
          <p:nvPr/>
        </p:nvGrpSpPr>
        <p:grpSpPr>
          <a:xfrm>
            <a:off x="7161609" y="1442144"/>
            <a:ext cx="1143000" cy="892969"/>
            <a:chOff x="0" y="0"/>
            <a:chExt cx="1625600" cy="1270000"/>
          </a:xfrm>
        </p:grpSpPr>
        <p:sp>
          <p:nvSpPr>
            <p:cNvPr id="563" name="Circle"/>
            <p:cNvSpPr/>
            <p:nvPr/>
          </p:nvSpPr>
          <p:spPr>
            <a:xfrm>
              <a:off x="0" y="133350"/>
              <a:ext cx="254000" cy="254000"/>
            </a:xfrm>
            <a:prstGeom prst="ellipse">
              <a:avLst/>
            </a:prstGeom>
            <a:gradFill flip="none" rotWithShape="1">
              <a:gsLst>
                <a:gs pos="0">
                  <a:srgbClr val="FFD9D6"/>
                </a:gs>
                <a:gs pos="100000">
                  <a:srgbClr val="EE442B"/>
                </a:gs>
              </a:gsLst>
              <a:lin ang="3600000" scaled="0"/>
            </a:gradFill>
            <a:ln w="25400" cap="flat">
              <a:solidFill>
                <a:srgbClr val="DB4731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>
                <a:tabLst/>
                <a:defRPr sz="2400" b="1"/>
              </a:pPr>
              <a:endParaRPr sz="1687"/>
            </a:p>
          </p:txBody>
        </p:sp>
        <p:sp>
          <p:nvSpPr>
            <p:cNvPr id="564" name="recommended measures (Evert 2008)"/>
            <p:cNvSpPr/>
            <p:nvPr/>
          </p:nvSpPr>
          <p:spPr>
            <a:xfrm>
              <a:off x="35560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t">
              <a:spAutoFit/>
            </a:bodyPr>
            <a:lstStyle/>
            <a:p>
              <a:pPr>
                <a:defRPr sz="2200" b="1">
                  <a:solidFill>
                    <a:srgbClr val="DB4731"/>
                  </a:solidFill>
                </a:defRPr>
              </a:pPr>
              <a:r>
                <a:rPr sz="1547"/>
                <a:t>recommended</a:t>
              </a:r>
              <a:br>
                <a:rPr sz="1547"/>
              </a:br>
              <a:r>
                <a:rPr sz="1547"/>
                <a:t>measures</a:t>
              </a:r>
              <a:br>
                <a:rPr sz="1547"/>
              </a:br>
              <a:r>
                <a:rPr sz="1547"/>
                <a:t>(Evert 2008)</a:t>
              </a:r>
            </a:p>
          </p:txBody>
        </p:sp>
      </p:grpSp>
      <p:pic>
        <p:nvPicPr>
          <p:cNvPr id="566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29673">
            <a:off x="5399624" y="1859117"/>
            <a:ext cx="368816" cy="687079"/>
          </a:xfrm>
          <a:prstGeom prst="rect">
            <a:avLst/>
          </a:prstGeom>
        </p:spPr>
      </p:pic>
      <p:pic>
        <p:nvPicPr>
          <p:cNvPr id="568" name="Fig_58.4.pdf" descr="Fig_58.4.pdf"/>
          <p:cNvPicPr>
            <a:picLocks noChangeAspect="1"/>
          </p:cNvPicPr>
          <p:nvPr/>
        </p:nvPicPr>
        <p:blipFill>
          <a:blip r:embed="rId4"/>
          <a:srcRect l="1344" r="15644" b="51807"/>
          <a:stretch>
            <a:fillRect/>
          </a:stretch>
        </p:blipFill>
        <p:spPr>
          <a:xfrm>
            <a:off x="241101" y="1446609"/>
            <a:ext cx="6063258" cy="714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Fig_58.9.pdf" descr="Fig_58.9.pdf"/>
          <p:cNvPicPr>
            <a:picLocks noChangeAspect="1"/>
          </p:cNvPicPr>
          <p:nvPr/>
        </p:nvPicPr>
        <p:blipFill>
          <a:blip r:embed="rId5"/>
          <a:srcRect b="35631"/>
          <a:stretch>
            <a:fillRect/>
          </a:stretch>
        </p:blipFill>
        <p:spPr>
          <a:xfrm>
            <a:off x="1214438" y="3640386"/>
            <a:ext cx="7777759" cy="1806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0" name="Line Line" descr="Line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318483" y="1866305"/>
            <a:ext cx="864222" cy="3089672"/>
          </a:xfrm>
          <a:prstGeom prst="rect">
            <a:avLst/>
          </a:prstGeom>
        </p:spPr>
      </p:pic>
      <p:pic>
        <p:nvPicPr>
          <p:cNvPr id="572" name="Line Line" descr="Line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810847" y="2759273"/>
            <a:ext cx="2371224" cy="2116588"/>
          </a:xfrm>
          <a:prstGeom prst="rect">
            <a:avLst/>
          </a:prstGeom>
        </p:spPr>
      </p:pic>
      <p:pic>
        <p:nvPicPr>
          <p:cNvPr id="574" name="Line Line" descr="Line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37555" y="2735461"/>
            <a:ext cx="1363266" cy="1196579"/>
          </a:xfrm>
          <a:prstGeom prst="rect">
            <a:avLst/>
          </a:prstGeom>
        </p:spPr>
      </p:pic>
      <p:grpSp>
        <p:nvGrpSpPr>
          <p:cNvPr id="580" name="Group"/>
          <p:cNvGrpSpPr/>
          <p:nvPr/>
        </p:nvGrpSpPr>
        <p:grpSpPr>
          <a:xfrm>
            <a:off x="120603" y="6045398"/>
            <a:ext cx="1685768" cy="714375"/>
            <a:chOff x="19123" y="0"/>
            <a:chExt cx="2397536" cy="1016000"/>
          </a:xfrm>
        </p:grpSpPr>
        <p:grpSp>
          <p:nvGrpSpPr>
            <p:cNvPr id="578" name="Group"/>
            <p:cNvGrpSpPr/>
            <p:nvPr/>
          </p:nvGrpSpPr>
          <p:grpSpPr>
            <a:xfrm>
              <a:off x="19123" y="0"/>
              <a:ext cx="1542977" cy="1016000"/>
              <a:chOff x="19123" y="0"/>
              <a:chExt cx="1542977" cy="1016000"/>
            </a:xfrm>
          </p:grpSpPr>
          <p:sp>
            <p:nvSpPr>
              <p:cNvPr id="576" name="Sketch Engine™"/>
              <p:cNvSpPr/>
              <p:nvPr/>
            </p:nvSpPr>
            <p:spPr>
              <a:xfrm>
                <a:off x="190498" y="0"/>
                <a:ext cx="1371602" cy="1016000"/>
              </a:xfrm>
              <a:prstGeom prst="roundRect">
                <a:avLst>
                  <a:gd name="adj" fmla="val 18750"/>
                </a:avLst>
              </a:prstGeom>
              <a:gradFill flip="none" rotWithShape="1">
                <a:gsLst>
                  <a:gs pos="0">
                    <a:srgbClr val="797979"/>
                  </a:gs>
                  <a:gs pos="100000">
                    <a:srgbClr val="000000"/>
                  </a:gs>
                </a:gsLst>
                <a:lin ang="3600000" scaled="0"/>
              </a:gradFill>
              <a:ln w="25400" cap="flat">
                <a:solidFill>
                  <a:srgbClr val="333333"/>
                </a:solidFill>
                <a:prstDash val="solid"/>
                <a:miter lim="400000"/>
              </a:ln>
              <a:effectLst>
                <a:outerShdw blurRad="127000" dist="76200" dir="2700000" rotWithShape="0">
                  <a:srgbClr val="000000">
                    <a:alpha val="7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tabLst/>
                  <a:defRPr sz="24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sz="1687"/>
                  <a:t>Sketch Engine™</a:t>
                </a:r>
              </a:p>
            </p:txBody>
          </p:sp>
          <p:sp>
            <p:nvSpPr>
              <p:cNvPr id="577" name="Rounded Rectangle"/>
              <p:cNvSpPr/>
              <p:nvPr/>
            </p:nvSpPr>
            <p:spPr>
              <a:xfrm>
                <a:off x="19123" y="10310"/>
                <a:ext cx="1301676" cy="698502"/>
              </a:xfrm>
              <a:prstGeom prst="roundRect">
                <a:avLst>
                  <a:gd name="adj" fmla="val 27273"/>
                </a:avLst>
              </a:prstGeom>
              <a:gradFill flip="none" rotWithShape="1">
                <a:gsLst>
                  <a:gs pos="42487">
                    <a:srgbClr val="FFFFFF">
                      <a:alpha val="0"/>
                    </a:srgbClr>
                  </a:gs>
                  <a:gs pos="80310">
                    <a:srgbClr val="FFFFFF">
                      <a:alpha val="17500"/>
                    </a:srgbClr>
                  </a:gs>
                  <a:gs pos="99481">
                    <a:srgbClr val="FFFFFF">
                      <a:alpha val="35000"/>
                    </a:srgbClr>
                  </a:gs>
                </a:gsLst>
                <a:lin ang="5400000" scaled="0"/>
              </a:gradFill>
              <a:ln w="254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>
                  <a:tabLst/>
                  <a:defRPr sz="2400" b="1"/>
                </a:pPr>
                <a:endParaRPr sz="1687"/>
              </a:p>
            </p:txBody>
          </p:sp>
        </p:grpSp>
        <p:sp>
          <p:nvSpPr>
            <p:cNvPr id="579" name="Line"/>
            <p:cNvSpPr/>
            <p:nvPr/>
          </p:nvSpPr>
          <p:spPr>
            <a:xfrm flipV="1">
              <a:off x="1625599" y="123628"/>
              <a:ext cx="791060" cy="236205"/>
            </a:xfrm>
            <a:prstGeom prst="line">
              <a:avLst/>
            </a:prstGeom>
            <a:noFill/>
            <a:ln w="50800" cap="flat">
              <a:solidFill>
                <a:srgbClr val="333333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  <p:pic>
        <p:nvPicPr>
          <p:cNvPr id="581" name="Line Shape" descr="Line Shap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220516" y="4128941"/>
            <a:ext cx="2330649" cy="373703"/>
          </a:xfrm>
          <a:prstGeom prst="rect">
            <a:avLst/>
          </a:prstGeom>
        </p:spPr>
      </p:pic>
      <p:pic>
        <p:nvPicPr>
          <p:cNvPr id="583" name="Line Shape" descr="Line Shap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271117" y="5125127"/>
            <a:ext cx="2908102" cy="358085"/>
          </a:xfrm>
          <a:prstGeom prst="rect">
            <a:avLst/>
          </a:prstGeom>
        </p:spPr>
      </p:pic>
      <p:pic>
        <p:nvPicPr>
          <p:cNvPr id="585" name="Fig_58.4.pdf" descr="Fig_58.4.pdf"/>
          <p:cNvPicPr>
            <a:picLocks noChangeAspect="1"/>
          </p:cNvPicPr>
          <p:nvPr/>
        </p:nvPicPr>
        <p:blipFill>
          <a:blip r:embed="rId4"/>
          <a:srcRect t="54819"/>
          <a:stretch>
            <a:fillRect/>
          </a:stretch>
        </p:blipFill>
        <p:spPr>
          <a:xfrm>
            <a:off x="142875" y="2259211"/>
            <a:ext cx="7304226" cy="669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Fig_58.9.pdf" descr="Fig_58.9.pdf"/>
          <p:cNvPicPr>
            <a:picLocks noChangeAspect="1"/>
          </p:cNvPicPr>
          <p:nvPr/>
        </p:nvPicPr>
        <p:blipFill>
          <a:blip r:embed="rId5"/>
          <a:srcRect l="6429" t="66809" r="7347"/>
          <a:stretch>
            <a:fillRect/>
          </a:stretch>
        </p:blipFill>
        <p:spPr>
          <a:xfrm>
            <a:off x="1714500" y="5518547"/>
            <a:ext cx="6706195" cy="931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droppedImage.pdf" descr="dropped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1367" y="185196"/>
            <a:ext cx="919758" cy="8238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6533968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9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9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9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9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" grpId="0" animBg="1" advAuto="0"/>
      <p:bldP spid="556" grpId="0" animBg="1" advAuto="0"/>
      <p:bldP spid="559" grpId="0" animBg="1" advAuto="0"/>
      <p:bldP spid="562" grpId="0" animBg="1" advAuto="0"/>
      <p:bldP spid="565" grpId="0" animBg="1" advAuto="0"/>
      <p:bldP spid="566" grpId="0" animBg="1" advAuto="0"/>
      <p:bldP spid="568" grpId="0" animBg="1" advAuto="0"/>
      <p:bldP spid="569" grpId="0" animBg="1" advAuto="0"/>
      <p:bldP spid="570" grpId="0" animBg="1" advAuto="0"/>
      <p:bldP spid="572" grpId="0" animBg="1" advAuto="0"/>
      <p:bldP spid="574" grpId="0" animBg="1" advAuto="0"/>
      <p:bldP spid="580" grpId="0" animBg="1" advAuto="0"/>
      <p:bldP spid="581" grpId="0" animBg="1" advAuto="0"/>
      <p:bldP spid="583" grpId="0" animBg="1" advAuto="0"/>
      <p:bldP spid="585" grpId="0" animBg="1" advAuto="0"/>
      <p:bldP spid="586" grpId="0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collocation identification</a:t>
            </a:r>
            <a:br>
              <a:rPr lang="en-US"/>
            </a:br>
            <a:r>
              <a:rPr lang="en-US" sz="2800">
                <a:solidFill>
                  <a:schemeClr val="accent4"/>
                </a:solidFill>
              </a:rPr>
              <a:t>(Evert et al. 2017)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Many parameters for collocation extraction, but which settings are most suitable?</a:t>
            </a:r>
          </a:p>
          <a:p>
            <a:r>
              <a:rPr lang="en-US"/>
              <a:t>Here: </a:t>
            </a:r>
            <a:r>
              <a:rPr lang="en-US">
                <a:solidFill>
                  <a:schemeClr val="tx2"/>
                </a:solidFill>
              </a:rPr>
              <a:t>broad-scale comparative evaluation</a:t>
            </a:r>
          </a:p>
          <a:p>
            <a:pPr lvl="1"/>
            <a:r>
              <a:rPr lang="en-US"/>
              <a:t>Which AM correlates best with collocativity?</a:t>
            </a:r>
          </a:p>
          <a:p>
            <a:pPr lvl="1"/>
            <a:r>
              <a:rPr lang="en-US"/>
              <a:t>What is an appropriate co-occurrence context?</a:t>
            </a:r>
          </a:p>
          <a:p>
            <a:pPr lvl="1"/>
            <a:r>
              <a:rPr lang="en-US"/>
              <a:t>Which source corpora provide the best results?</a:t>
            </a:r>
          </a:p>
          <a:p>
            <a:pPr lvl="1"/>
            <a:r>
              <a:rPr lang="en-US"/>
              <a:t>Does size matter? Or representativeness?</a:t>
            </a:r>
          </a:p>
          <a:p>
            <a:pPr lvl="1"/>
            <a:r>
              <a:rPr lang="en-US"/>
              <a:t>Are there interactions between these parameters?</a:t>
            </a:r>
          </a:p>
          <a:p>
            <a:pPr lvl="1"/>
            <a:r>
              <a:rPr lang="en-US"/>
              <a:t>Are crawled Web corpora and n-gram databases a viable substitute for expensive reference corpora?</a:t>
            </a:r>
          </a:p>
        </p:txBody>
      </p:sp>
    </p:spTree>
    <p:extLst>
      <p:ext uri="{BB962C8B-B14F-4D97-AF65-F5344CB8AC3E}">
        <p14:creationId xmlns:p14="http://schemas.microsoft.com/office/powerpoint/2010/main" val="2352432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Gold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BBI: </a:t>
            </a:r>
            <a:r>
              <a:rPr lang="en-US">
                <a:solidFill>
                  <a:schemeClr val="tx2"/>
                </a:solidFill>
              </a:rPr>
              <a:t>The BBI Combinatory Dictionary of English</a:t>
            </a:r>
            <a:br>
              <a:rPr lang="en-US"/>
            </a:br>
            <a:r>
              <a:rPr lang="en-US"/>
              <a:t>(Benson, Benson &amp; Ilson 1986)</a:t>
            </a:r>
          </a:p>
          <a:p>
            <a:pPr lvl="1"/>
            <a:r>
              <a:rPr lang="en-US"/>
              <a:t>based on lexicographic native-speaker intuitions</a:t>
            </a:r>
          </a:p>
          <a:p>
            <a:pPr lvl="1"/>
            <a:r>
              <a:rPr lang="en-US"/>
              <a:t>pre-corpus era ➞ no bias towards specific method/corpus</a:t>
            </a:r>
          </a:p>
          <a:p>
            <a:pPr lvl="1"/>
            <a:endParaRPr lang="en-US"/>
          </a:p>
          <a:p>
            <a:r>
              <a:rPr lang="en-US"/>
              <a:t>OCD2: </a:t>
            </a:r>
            <a:r>
              <a:rPr lang="en-US">
                <a:solidFill>
                  <a:srgbClr val="3365A2"/>
                </a:solidFill>
              </a:rPr>
              <a:t>Oxford Collocations Dictionary for students of English</a:t>
            </a:r>
            <a:r>
              <a:rPr lang="en-US"/>
              <a:t>, 2</a:t>
            </a:r>
            <a:r>
              <a:rPr lang="en-US" baseline="30000"/>
              <a:t>nd</a:t>
            </a:r>
            <a:r>
              <a:rPr lang="en-US"/>
              <a:t> ed. (McIntosh, Francis &amp; Poole 2009)</a:t>
            </a:r>
          </a:p>
          <a:p>
            <a:pPr lvl="1"/>
            <a:r>
              <a:rPr lang="en-US"/>
              <a:t>corpus-based, much more comprehensive</a:t>
            </a:r>
          </a:p>
          <a:p>
            <a:pPr lvl="1"/>
            <a:r>
              <a:rPr lang="en-US"/>
              <a:t>clearer notion of collocation (≈ our subtypes of MWE)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294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Bartsch224 gold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Set of 203 node words selected by Sabine Bartsch</a:t>
            </a:r>
          </a:p>
          <a:p>
            <a:pPr lvl="1"/>
            <a:r>
              <a:rPr lang="en-US"/>
              <a:t>original set contained approx. 224 node words</a:t>
            </a:r>
          </a:p>
          <a:p>
            <a:pPr lvl="1"/>
            <a:r>
              <a:rPr lang="en-US"/>
              <a:t>some obscure nodes with few collocates omitted</a:t>
            </a:r>
          </a:p>
          <a:p>
            <a:r>
              <a:rPr lang="en-US"/>
              <a:t>Manually extracted all lexical words (nouns, verbs, adjectives, adverbs) from corresponding BBI entries</a:t>
            </a:r>
          </a:p>
          <a:p>
            <a:pPr lvl="1"/>
            <a:r>
              <a:rPr lang="en-US"/>
              <a:t>set of 2,845 node-collocate pairs</a:t>
            </a:r>
          </a:p>
          <a:p>
            <a:pPr lvl="1"/>
            <a:r>
              <a:rPr lang="en-US"/>
              <a:t>lemmatized, reduced to two-word collocations</a:t>
            </a:r>
          </a:p>
          <a:p>
            <a:r>
              <a:rPr lang="en-US"/>
              <a:t>Automatic extraction from XML version of OCD2</a:t>
            </a:r>
          </a:p>
          <a:p>
            <a:pPr lvl="1"/>
            <a:r>
              <a:rPr lang="en-US"/>
              <a:t>also from other entries (our node word listed as collocate)</a:t>
            </a:r>
          </a:p>
          <a:p>
            <a:pPr lvl="1"/>
            <a:r>
              <a:rPr lang="en-US"/>
              <a:t>set of 18,545 node-collocate pairs</a:t>
            </a:r>
          </a:p>
        </p:txBody>
      </p:sp>
    </p:spTree>
    <p:extLst>
      <p:ext uri="{BB962C8B-B14F-4D97-AF65-F5344CB8AC3E}">
        <p14:creationId xmlns:p14="http://schemas.microsoft.com/office/powerpoint/2010/main" val="330905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Gold standard example: BBI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147248" cy="218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Node: </a:t>
            </a:r>
            <a:r>
              <a:rPr lang="en-US" sz="2400">
                <a:solidFill>
                  <a:srgbClr val="C73127"/>
                </a:solidFill>
              </a:rPr>
              <a:t>measure </a:t>
            </a:r>
            <a:r>
              <a:rPr lang="en-US" sz="2400"/>
              <a:t>(noun or verb)</a:t>
            </a:r>
          </a:p>
          <a:p>
            <a:pPr marL="0" indent="0">
              <a:buNone/>
            </a:pPr>
            <a:r>
              <a:rPr lang="en-US" sz="2400"/>
              <a:t>👉	</a:t>
            </a:r>
            <a:r>
              <a:rPr lang="en-US" sz="2400">
                <a:solidFill>
                  <a:schemeClr val="tx2"/>
                </a:solidFill>
              </a:rPr>
              <a:t>cubic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dry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liquid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metric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tape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certain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good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make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take</a:t>
            </a:r>
            <a:r>
              <a:rPr lang="en-US" sz="2400"/>
              <a:t>,</a:t>
            </a:r>
          </a:p>
        </p:txBody>
      </p:sp>
      <p:pic>
        <p:nvPicPr>
          <p:cNvPr id="6" name="Picture 5" descr="bbi_meas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861048"/>
            <a:ext cx="6948264" cy="2701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4649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Gold standard example: BBI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147248" cy="2188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Node: </a:t>
            </a:r>
            <a:r>
              <a:rPr lang="en-US" sz="2400">
                <a:solidFill>
                  <a:srgbClr val="C73127"/>
                </a:solidFill>
              </a:rPr>
              <a:t>measure </a:t>
            </a:r>
            <a:r>
              <a:rPr lang="en-US" sz="2400"/>
              <a:t>(noun or verb)</a:t>
            </a:r>
            <a:endParaRPr lang="en-US" sz="2400">
              <a:solidFill>
                <a:srgbClr val="C73127"/>
              </a:solidFill>
            </a:endParaRPr>
          </a:p>
          <a:p>
            <a:pPr marL="0" indent="0">
              <a:buNone/>
            </a:pPr>
            <a:r>
              <a:rPr lang="en-US" sz="2400"/>
              <a:t>👉	</a:t>
            </a:r>
            <a:r>
              <a:rPr lang="en-US" sz="2400">
                <a:solidFill>
                  <a:schemeClr val="tx2"/>
                </a:solidFill>
              </a:rPr>
              <a:t>cubic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dry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liquid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metric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tape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certain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good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make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take</a:t>
            </a:r>
            <a:r>
              <a:rPr lang="en-US" sz="2400"/>
              <a:t>,</a:t>
            </a:r>
          </a:p>
          <a:p>
            <a:pPr marL="0" indent="0">
              <a:buNone/>
            </a:pPr>
            <a:r>
              <a:rPr lang="en-US" sz="2400">
                <a:solidFill>
                  <a:schemeClr val="tx2"/>
                </a:solidFill>
              </a:rPr>
              <a:t>	carry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coercive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compulsory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draconian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drastic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harsh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stern</a:t>
            </a:r>
            <a:r>
              <a:rPr lang="en-US" sz="2400"/>
              <a:t>,</a:t>
            </a:r>
            <a:br>
              <a:rPr lang="en-US" sz="2400"/>
            </a:br>
            <a:r>
              <a:rPr lang="en-US" sz="2400"/>
              <a:t>	</a:t>
            </a:r>
            <a:r>
              <a:rPr lang="en-US" sz="2400">
                <a:solidFill>
                  <a:schemeClr val="tx2"/>
                </a:solidFill>
              </a:rPr>
              <a:t>stringent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emergency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extreme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radical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preventive</a:t>
            </a:r>
            <a:r>
              <a:rPr lang="en-US" sz="2400"/>
              <a:t>,</a:t>
            </a:r>
            <a:br>
              <a:rPr lang="en-US" sz="2400"/>
            </a:br>
            <a:r>
              <a:rPr lang="en-US" sz="2400"/>
              <a:t>	</a:t>
            </a:r>
            <a:r>
              <a:rPr lang="en-US" sz="2400">
                <a:solidFill>
                  <a:schemeClr val="tx2"/>
                </a:solidFill>
              </a:rPr>
              <a:t>prophylactic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safety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security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stopgap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temporary</a:t>
            </a:r>
          </a:p>
        </p:txBody>
      </p:sp>
      <p:pic>
        <p:nvPicPr>
          <p:cNvPr id="7" name="Picture 6" descr="bbi_measu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861048"/>
            <a:ext cx="8678249" cy="2736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24615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Gold standard example: OCD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147248" cy="4637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Node: </a:t>
            </a:r>
            <a:r>
              <a:rPr lang="en-US" sz="2400">
                <a:solidFill>
                  <a:srgbClr val="C73127"/>
                </a:solidFill>
              </a:rPr>
              <a:t>measure </a:t>
            </a:r>
            <a:r>
              <a:rPr lang="en-US" sz="2400"/>
              <a:t>(noun or verb)</a:t>
            </a:r>
            <a:endParaRPr lang="en-US" sz="2400">
              <a:solidFill>
                <a:srgbClr val="C73127"/>
              </a:solidFill>
            </a:endParaRPr>
          </a:p>
          <a:p>
            <a:pPr marL="0" indent="0">
              <a:buNone/>
            </a:pPr>
            <a:r>
              <a:rPr lang="en-US" sz="2400"/>
              <a:t>👉	</a:t>
            </a:r>
            <a:r>
              <a:rPr lang="en-US" sz="2400" strike="sngStrike">
                <a:solidFill>
                  <a:schemeClr val="tx2">
                    <a:lumMod val="20000"/>
                    <a:lumOff val="80000"/>
                  </a:schemeClr>
                </a:solidFill>
              </a:rPr>
              <a:t>cubic</a:t>
            </a:r>
            <a:r>
              <a:rPr lang="en-US" sz="2400"/>
              <a:t>, </a:t>
            </a:r>
            <a:r>
              <a:rPr lang="en-US" sz="2400" strike="sngStrike">
                <a:solidFill>
                  <a:schemeClr val="tx2">
                    <a:lumMod val="20000"/>
                    <a:lumOff val="80000"/>
                  </a:schemeClr>
                </a:solidFill>
              </a:rPr>
              <a:t>dry</a:t>
            </a:r>
            <a:r>
              <a:rPr lang="en-US" sz="2400"/>
              <a:t>, </a:t>
            </a:r>
            <a:r>
              <a:rPr lang="en-US" sz="2400" strike="sngStrike">
                <a:solidFill>
                  <a:schemeClr val="tx2">
                    <a:lumMod val="20000"/>
                    <a:lumOff val="80000"/>
                  </a:schemeClr>
                </a:solidFill>
              </a:rPr>
              <a:t>liquid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metric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tape</a:t>
            </a:r>
            <a:r>
              <a:rPr lang="en-US" sz="2400"/>
              <a:t>, </a:t>
            </a:r>
            <a:r>
              <a:rPr lang="en-US" sz="2400" strike="sngStrike">
                <a:solidFill>
                  <a:schemeClr val="tx2">
                    <a:lumMod val="20000"/>
                    <a:lumOff val="80000"/>
                  </a:schemeClr>
                </a:solidFill>
              </a:rPr>
              <a:t>certain</a:t>
            </a:r>
            <a:r>
              <a:rPr lang="en-US" sz="2400"/>
              <a:t>, </a:t>
            </a:r>
            <a:r>
              <a:rPr lang="en-US" sz="2400" strike="sngStrike">
                <a:solidFill>
                  <a:schemeClr val="tx2">
                    <a:lumMod val="20000"/>
                    <a:lumOff val="80000"/>
                  </a:schemeClr>
                </a:solidFill>
              </a:rPr>
              <a:t>good</a:t>
            </a:r>
            <a:r>
              <a:rPr lang="en-US" sz="2400"/>
              <a:t>, </a:t>
            </a:r>
            <a:r>
              <a:rPr lang="en-US" sz="2400" strike="sngStrike">
                <a:solidFill>
                  <a:schemeClr val="tx2">
                    <a:lumMod val="20000"/>
                    <a:lumOff val="80000"/>
                  </a:schemeClr>
                </a:solidFill>
              </a:rPr>
              <a:t>make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take</a:t>
            </a:r>
            <a:r>
              <a:rPr lang="en-US" sz="2400"/>
              <a:t>,</a:t>
            </a:r>
          </a:p>
          <a:p>
            <a:pPr marL="0" indent="0">
              <a:buNone/>
            </a:pPr>
            <a:r>
              <a:rPr lang="en-US" sz="2400">
                <a:solidFill>
                  <a:schemeClr val="tx2"/>
                </a:solidFill>
              </a:rPr>
              <a:t>	</a:t>
            </a:r>
            <a:r>
              <a:rPr lang="en-US" sz="2400" strike="sngStrike">
                <a:solidFill>
                  <a:schemeClr val="tx2">
                    <a:lumMod val="20000"/>
                    <a:lumOff val="80000"/>
                  </a:schemeClr>
                </a:solidFill>
              </a:rPr>
              <a:t>carry</a:t>
            </a:r>
            <a:r>
              <a:rPr lang="en-US" sz="2400"/>
              <a:t>, </a:t>
            </a:r>
            <a:r>
              <a:rPr lang="en-US" sz="2400" strike="sngStrike">
                <a:solidFill>
                  <a:schemeClr val="tx2">
                    <a:lumMod val="20000"/>
                    <a:lumOff val="80000"/>
                  </a:schemeClr>
                </a:solidFill>
              </a:rPr>
              <a:t>coercive</a:t>
            </a:r>
            <a:r>
              <a:rPr lang="en-US" sz="2400"/>
              <a:t>, </a:t>
            </a:r>
            <a:r>
              <a:rPr lang="en-US" sz="2400" strike="sngStrike">
                <a:solidFill>
                  <a:schemeClr val="tx2">
                    <a:lumMod val="20000"/>
                    <a:lumOff val="80000"/>
                  </a:schemeClr>
                </a:solidFill>
              </a:rPr>
              <a:t>compulsory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draconian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drastic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harsh</a:t>
            </a:r>
            <a:r>
              <a:rPr lang="en-US" sz="2400"/>
              <a:t>, </a:t>
            </a:r>
            <a:r>
              <a:rPr lang="en-US" sz="2400" strike="sngStrike">
                <a:solidFill>
                  <a:schemeClr val="tx2">
                    <a:lumMod val="20000"/>
                    <a:lumOff val="80000"/>
                  </a:schemeClr>
                </a:solidFill>
              </a:rPr>
              <a:t>stern</a:t>
            </a:r>
            <a:r>
              <a:rPr lang="en-US" sz="2400"/>
              <a:t>,</a:t>
            </a:r>
            <a:br>
              <a:rPr lang="en-US" sz="2400"/>
            </a:br>
            <a:r>
              <a:rPr lang="en-US" sz="2400"/>
              <a:t>	</a:t>
            </a:r>
            <a:r>
              <a:rPr lang="en-US" sz="2400" strike="sngStrike">
                <a:solidFill>
                  <a:schemeClr val="tx2">
                    <a:lumMod val="20000"/>
                    <a:lumOff val="80000"/>
                  </a:schemeClr>
                </a:solidFill>
              </a:rPr>
              <a:t>stringent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emergency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extreme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radical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preventive</a:t>
            </a:r>
            <a:r>
              <a:rPr lang="en-US" sz="2400"/>
              <a:t>,</a:t>
            </a:r>
            <a:br>
              <a:rPr lang="en-US" sz="2400"/>
            </a:br>
            <a:r>
              <a:rPr lang="en-US" sz="2400"/>
              <a:t>	</a:t>
            </a:r>
            <a:r>
              <a:rPr lang="en-US" sz="2400" strike="sngStrike">
                <a:solidFill>
                  <a:schemeClr val="tx2">
                    <a:lumMod val="20000"/>
                    <a:lumOff val="80000"/>
                  </a:schemeClr>
                </a:solidFill>
              </a:rPr>
              <a:t>prophylactic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safety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security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stopgap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temporary</a:t>
            </a:r>
          </a:p>
          <a:p>
            <a:pPr marL="0" indent="0">
              <a:buNone/>
            </a:pPr>
            <a:r>
              <a:rPr lang="en-US" sz="2400"/>
              <a:t>👉	</a:t>
            </a:r>
            <a:r>
              <a:rPr lang="en-US" sz="2400">
                <a:solidFill>
                  <a:schemeClr val="tx2"/>
                </a:solidFill>
              </a:rPr>
              <a:t>ability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able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accurate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accurately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achievement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activity</a:t>
            </a:r>
            <a:r>
              <a:rPr lang="en-US" sz="2400"/>
              <a:t>,</a:t>
            </a:r>
            <a:br>
              <a:rPr lang="en-US" sz="2400"/>
            </a:br>
            <a:r>
              <a:rPr lang="en-US" sz="2400"/>
              <a:t>	</a:t>
            </a:r>
            <a:r>
              <a:rPr lang="en-US" sz="2400">
                <a:solidFill>
                  <a:schemeClr val="tx2"/>
                </a:solidFill>
              </a:rPr>
              <a:t>additional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adopt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aim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angle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appropriate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approve</a:t>
            </a:r>
            <a:r>
              <a:rPr lang="en-US" sz="2400"/>
              <a:t>,</a:t>
            </a:r>
            <a:br>
              <a:rPr lang="en-US" sz="2400"/>
            </a:br>
            <a:r>
              <a:rPr lang="en-US" sz="2400"/>
              <a:t>	</a:t>
            </a:r>
            <a:r>
              <a:rPr lang="en-US" sz="2400">
                <a:solidFill>
                  <a:schemeClr val="tx2"/>
                </a:solidFill>
              </a:rPr>
              <a:t>austerity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autonomy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ballot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brandy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broad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calculate</a:t>
            </a:r>
            <a:r>
              <a:rPr lang="en-US" sz="2400"/>
              <a:t>, </a:t>
            </a:r>
            <a:br>
              <a:rPr lang="en-US" sz="2400"/>
            </a:br>
            <a:r>
              <a:rPr lang="en-US" sz="2400"/>
              <a:t>	</a:t>
            </a:r>
            <a:r>
              <a:rPr lang="en-US" sz="2400">
                <a:solidFill>
                  <a:schemeClr val="tx2"/>
                </a:solidFill>
              </a:rPr>
              <a:t>carefully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change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circumference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composition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conservation</a:t>
            </a:r>
            <a:r>
              <a:rPr lang="en-US" sz="2400"/>
              <a:t>,</a:t>
            </a:r>
            <a:br>
              <a:rPr lang="en-US" sz="2400"/>
            </a:br>
            <a:r>
              <a:rPr lang="en-US" sz="2400"/>
              <a:t>	</a:t>
            </a:r>
            <a:r>
              <a:rPr lang="en-US" sz="2400">
                <a:solidFill>
                  <a:schemeClr val="tx2"/>
                </a:solidFill>
              </a:rPr>
              <a:t>considerable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control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corrective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cost-cutting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crude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cup</a:t>
            </a:r>
            <a:r>
              <a:rPr lang="en-US" sz="2400"/>
              <a:t>,</a:t>
            </a:r>
            <a:br>
              <a:rPr lang="en-US" sz="2400"/>
            </a:br>
            <a:r>
              <a:rPr lang="en-US" sz="2400"/>
              <a:t>	</a:t>
            </a:r>
            <a:r>
              <a:rPr lang="en-US" sz="2400">
                <a:solidFill>
                  <a:schemeClr val="tx2"/>
                </a:solidFill>
              </a:rPr>
              <a:t>defeat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defensive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density</a:t>
            </a:r>
            <a:r>
              <a:rPr lang="en-US" sz="2400"/>
              <a:t>, </a:t>
            </a:r>
            <a:r>
              <a:rPr lang="en-US" sz="2400">
                <a:solidFill>
                  <a:schemeClr val="tx2"/>
                </a:solidFill>
              </a:rPr>
              <a:t>derive</a:t>
            </a:r>
            <a:r>
              <a:rPr lang="en-US" sz="2400"/>
              <a:t>, and 158 more</a:t>
            </a:r>
            <a:endParaRPr lang="en-US" sz="240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117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Sampling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986"/>
          </a:xfrm>
        </p:spPr>
        <p:txBody>
          <a:bodyPr/>
          <a:lstStyle/>
          <a:p>
            <a:r>
              <a:rPr lang="de-DE"/>
              <a:t>But what if the compilers of the BNC had chosen a slightly different set of texts? Would we still find the same proportion of </a:t>
            </a:r>
            <a:r>
              <a:rPr lang="de-DE" i="1"/>
              <a:t>d</a:t>
            </a:r>
            <a:r>
              <a:rPr lang="en-US" i="1"/>
              <a:t>éjà vu</a:t>
            </a:r>
            <a:r>
              <a:rPr lang="en-US"/>
              <a:t>?</a:t>
            </a:r>
          </a:p>
          <a:p>
            <a:r>
              <a:rPr lang="en-US"/>
              <a:t>Random sample ➞ </a:t>
            </a:r>
            <a:r>
              <a:rPr lang="en-US">
                <a:solidFill>
                  <a:schemeClr val="accent2"/>
                </a:solidFill>
              </a:rPr>
              <a:t>sampling variation</a:t>
            </a:r>
          </a:p>
          <a:p>
            <a:r>
              <a:rPr lang="de-DE"/>
              <a:t>Statistical hypothesis tests can be used to assess how much sampling variation has to be expected</a:t>
            </a:r>
          </a:p>
          <a:p>
            <a:r>
              <a:rPr lang="de-DE"/>
              <a:t>A “what if” game starting from </a:t>
            </a:r>
            <a:r>
              <a:rPr lang="de-DE">
                <a:solidFill>
                  <a:schemeClr val="accent2"/>
                </a:solidFill>
              </a:rPr>
              <a:t>null hypothesis</a:t>
            </a:r>
            <a:r>
              <a:rPr lang="de-DE"/>
              <a:t> H</a:t>
            </a:r>
            <a:r>
              <a:rPr lang="de-DE" baseline="-25000"/>
              <a:t>0</a:t>
            </a:r>
            <a:r>
              <a:rPr lang="de-DE"/>
              <a:t>:</a:t>
            </a:r>
            <a:br>
              <a:rPr lang="de-DE"/>
            </a:br>
            <a:br>
              <a:rPr lang="de-DE" sz="1400"/>
            </a:br>
            <a:r>
              <a:rPr lang="de-DE"/>
              <a:t>						H</a:t>
            </a:r>
            <a:r>
              <a:rPr lang="de-DE" baseline="-25000"/>
              <a:t>0</a:t>
            </a:r>
            <a:r>
              <a:rPr lang="de-DE"/>
              <a:t>:  π</a:t>
            </a:r>
            <a:r>
              <a:rPr lang="de-DE" i="1"/>
              <a:t> </a:t>
            </a:r>
            <a:r>
              <a:rPr lang="de-DE"/>
              <a:t>= 50%</a:t>
            </a:r>
          </a:p>
          <a:p>
            <a:pPr>
              <a:buFont typeface="AppleSymbols" charset="0"/>
              <a:buChar char="☞"/>
            </a:pPr>
            <a:r>
              <a:rPr lang="de-DE"/>
              <a:t>Simulate many random samples of same size </a:t>
            </a:r>
            <a:r>
              <a:rPr lang="de-DE" i="1"/>
              <a:t>n</a:t>
            </a:r>
            <a:r>
              <a:rPr lang="de-DE"/>
              <a:t> = 61</a:t>
            </a:r>
          </a:p>
          <a:p>
            <a:pPr lvl="1"/>
            <a:r>
              <a:rPr lang="de-DE"/>
              <a:t>drawn from a population in which H</a:t>
            </a:r>
            <a:r>
              <a:rPr lang="de-DE" baseline="-25000"/>
              <a:t>0</a:t>
            </a:r>
            <a:r>
              <a:rPr lang="de-DE"/>
              <a:t> is true </a:t>
            </a:r>
          </a:p>
        </p:txBody>
      </p:sp>
    </p:spTree>
    <p:extLst>
      <p:ext uri="{BB962C8B-B14F-4D97-AF65-F5344CB8AC3E}">
        <p14:creationId xmlns:p14="http://schemas.microsoft.com/office/powerpoint/2010/main" val="115855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Parameters: association measure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/>
          <a:lstStyle/>
          <a:p>
            <a:r>
              <a:rPr lang="en-US"/>
              <a:t>Mutual Information (</a:t>
            </a:r>
            <a:r>
              <a:rPr lang="en-US">
                <a:solidFill>
                  <a:srgbClr val="3365A2"/>
                </a:solidFill>
              </a:rPr>
              <a:t>MI</a:t>
            </a:r>
            <a:r>
              <a:rPr lang="en-US"/>
              <a:t>, Church &amp; Hanks 1990)</a:t>
            </a:r>
          </a:p>
          <a:p>
            <a:r>
              <a:rPr lang="en-US"/>
              <a:t>t-score (</a:t>
            </a:r>
            <a:r>
              <a:rPr lang="en-US">
                <a:solidFill>
                  <a:srgbClr val="3365A2"/>
                </a:solidFill>
              </a:rPr>
              <a:t>t</a:t>
            </a:r>
            <a:r>
              <a:rPr lang="en-US"/>
              <a:t>, Church et al. 1991)</a:t>
            </a:r>
          </a:p>
          <a:p>
            <a:r>
              <a:rPr lang="en-US">
                <a:solidFill>
                  <a:srgbClr val="3365A2"/>
                </a:solidFill>
              </a:rPr>
              <a:t>MI</a:t>
            </a:r>
            <a:r>
              <a:rPr lang="en-US" baseline="30000">
                <a:solidFill>
                  <a:srgbClr val="3365A2"/>
                </a:solidFill>
              </a:rPr>
              <a:t>2</a:t>
            </a:r>
            <a:r>
              <a:rPr lang="en-US"/>
              <a:t>, </a:t>
            </a:r>
            <a:r>
              <a:rPr lang="en-US">
                <a:solidFill>
                  <a:srgbClr val="3365A2"/>
                </a:solidFill>
              </a:rPr>
              <a:t>MI</a:t>
            </a:r>
            <a:r>
              <a:rPr lang="en-US" baseline="30000">
                <a:solidFill>
                  <a:srgbClr val="3365A2"/>
                </a:solidFill>
              </a:rPr>
              <a:t>3</a:t>
            </a:r>
            <a:r>
              <a:rPr lang="en-US"/>
              <a:t>, </a:t>
            </a:r>
            <a:r>
              <a:rPr lang="en-US">
                <a:solidFill>
                  <a:srgbClr val="3365A2"/>
                </a:solidFill>
              </a:rPr>
              <a:t>MI</a:t>
            </a:r>
            <a:r>
              <a:rPr lang="en-US" baseline="30000">
                <a:solidFill>
                  <a:srgbClr val="3365A2"/>
                </a:solidFill>
              </a:rPr>
              <a:t>4</a:t>
            </a:r>
            <a:r>
              <a:rPr lang="en-US"/>
              <a:t> (Daille 1994) + </a:t>
            </a:r>
            <a:r>
              <a:rPr lang="en-US">
                <a:solidFill>
                  <a:srgbClr val="3365A2"/>
                </a:solidFill>
              </a:rPr>
              <a:t>MI</a:t>
            </a:r>
            <a:r>
              <a:rPr lang="en-US" baseline="-25000">
                <a:solidFill>
                  <a:srgbClr val="3365A2"/>
                </a:solidFill>
              </a:rPr>
              <a:t>conf</a:t>
            </a:r>
            <a:r>
              <a:rPr lang="en-US"/>
              <a:t> (Johnson 2001)</a:t>
            </a:r>
            <a:endParaRPr lang="en-US" baseline="30000">
              <a:solidFill>
                <a:srgbClr val="3365A2"/>
              </a:solidFill>
            </a:endParaRPr>
          </a:p>
          <a:p>
            <a:r>
              <a:rPr lang="en-US"/>
              <a:t>chi-squared (</a:t>
            </a:r>
            <a:r>
              <a:rPr lang="en-US">
                <a:solidFill>
                  <a:srgbClr val="3365A2"/>
                </a:solidFill>
              </a:rPr>
              <a:t>X</a:t>
            </a:r>
            <a:r>
              <a:rPr lang="en-US" baseline="30000">
                <a:solidFill>
                  <a:srgbClr val="3365A2"/>
                </a:solidFill>
              </a:rPr>
              <a:t>2</a:t>
            </a:r>
            <a:r>
              <a:rPr lang="en-US"/>
              <a:t>) and z-score (</a:t>
            </a:r>
            <a:r>
              <a:rPr lang="en-US">
                <a:solidFill>
                  <a:srgbClr val="3365A2"/>
                </a:solidFill>
              </a:rPr>
              <a:t>z</a:t>
            </a:r>
            <a:r>
              <a:rPr lang="en-US"/>
              <a:t>) with Yates correction</a:t>
            </a:r>
          </a:p>
          <a:p>
            <a:r>
              <a:rPr lang="en-US">
                <a:solidFill>
                  <a:srgbClr val="3365A2"/>
                </a:solidFill>
              </a:rPr>
              <a:t>Dice </a:t>
            </a:r>
            <a:r>
              <a:rPr lang="en-US"/>
              <a:t>(SketchEngine), </a:t>
            </a:r>
            <a:r>
              <a:rPr lang="en-US">
                <a:solidFill>
                  <a:schemeClr val="accent1"/>
                </a:solidFill>
              </a:rPr>
              <a:t>Jaccard</a:t>
            </a:r>
            <a:r>
              <a:rPr lang="en-US"/>
              <a:t> coefficient</a:t>
            </a:r>
          </a:p>
          <a:p>
            <a:r>
              <a:rPr lang="en-US"/>
              <a:t>minimum sensitivity (</a:t>
            </a:r>
            <a:r>
              <a:rPr lang="en-US">
                <a:solidFill>
                  <a:schemeClr val="accent1"/>
                </a:solidFill>
              </a:rPr>
              <a:t>MS</a:t>
            </a:r>
            <a:r>
              <a:rPr lang="en-US"/>
              <a:t>, Pedersen &amp; Bruce 1996)</a:t>
            </a:r>
          </a:p>
          <a:p>
            <a:r>
              <a:rPr lang="en-US"/>
              <a:t>odds ratio (</a:t>
            </a:r>
            <a:r>
              <a:rPr lang="en-US">
                <a:solidFill>
                  <a:schemeClr val="accent1"/>
                </a:solidFill>
              </a:rPr>
              <a:t>log θ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log θ</a:t>
            </a:r>
            <a:r>
              <a:rPr lang="en-US" baseline="-25000">
                <a:solidFill>
                  <a:schemeClr val="accent1"/>
                </a:solidFill>
              </a:rPr>
              <a:t>disc</a:t>
            </a:r>
            <a:r>
              <a:rPr lang="en-US"/>
              <a:t>), relative risk (</a:t>
            </a:r>
            <a:r>
              <a:rPr lang="en-US">
                <a:solidFill>
                  <a:schemeClr val="accent1"/>
                </a:solidFill>
              </a:rPr>
              <a:t>log </a:t>
            </a:r>
            <a:r>
              <a:rPr lang="en-US" i="1">
                <a:solidFill>
                  <a:schemeClr val="accent1"/>
                </a:solidFill>
              </a:rPr>
              <a:t>r</a:t>
            </a:r>
            <a:r>
              <a:rPr lang="en-US"/>
              <a:t>)</a:t>
            </a:r>
          </a:p>
          <a:p>
            <a:r>
              <a:rPr lang="en-US"/>
              <a:t>log-likelihood (</a:t>
            </a:r>
            <a:r>
              <a:rPr lang="en-US">
                <a:solidFill>
                  <a:schemeClr val="accent1"/>
                </a:solidFill>
              </a:rPr>
              <a:t>G</a:t>
            </a:r>
            <a:r>
              <a:rPr lang="en-US" baseline="30000">
                <a:solidFill>
                  <a:schemeClr val="accent1"/>
                </a:solidFill>
              </a:rPr>
              <a:t>2</a:t>
            </a:r>
            <a:r>
              <a:rPr lang="en-US"/>
              <a:t>, Dunning 1993)</a:t>
            </a:r>
          </a:p>
          <a:p>
            <a:r>
              <a:rPr lang="en-US">
                <a:solidFill>
                  <a:srgbClr val="3365A2"/>
                </a:solidFill>
              </a:rPr>
              <a:t>ΔP</a:t>
            </a:r>
            <a:r>
              <a:rPr lang="en-US"/>
              <a:t> (Gries 2013) in 4 variants (fwd, bwd, min, max)</a:t>
            </a:r>
          </a:p>
          <a:p>
            <a:r>
              <a:rPr lang="en-US"/>
              <a:t>co-occurrence frequency (</a:t>
            </a:r>
            <a:r>
              <a:rPr lang="en-US">
                <a:solidFill>
                  <a:srgbClr val="3365A2"/>
                </a:solidFill>
              </a:rPr>
              <a:t>f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8815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Parameters: co-occurrence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 co-occurrence:	</a:t>
            </a:r>
            <a:r>
              <a:rPr lang="en-US" dirty="0">
                <a:solidFill>
                  <a:srgbClr val="3365A2"/>
                </a:solidFill>
              </a:rPr>
              <a:t>dependency relations</a:t>
            </a:r>
          </a:p>
          <a:p>
            <a:pPr lvl="1"/>
            <a:r>
              <a:rPr lang="en-US" dirty="0"/>
              <a:t>direct dependency (all types, both directions)</a:t>
            </a:r>
          </a:p>
          <a:p>
            <a:r>
              <a:rPr lang="en-US" dirty="0"/>
              <a:t>surface co-occurrence:		</a:t>
            </a:r>
            <a:r>
              <a:rPr lang="en-US" dirty="0">
                <a:solidFill>
                  <a:srgbClr val="3365A2"/>
                </a:solidFill>
              </a:rPr>
              <a:t>L1 / R1</a:t>
            </a:r>
          </a:p>
          <a:p>
            <a:r>
              <a:rPr lang="en-US" dirty="0"/>
              <a:t>surface co-occurrence:		</a:t>
            </a:r>
            <a:r>
              <a:rPr lang="en-US" dirty="0">
                <a:solidFill>
                  <a:srgbClr val="3365A2"/>
                </a:solidFill>
              </a:rPr>
              <a:t>L2 / R2</a:t>
            </a:r>
          </a:p>
          <a:p>
            <a:r>
              <a:rPr lang="en-US" dirty="0"/>
              <a:t>surface co-occurrence:		</a:t>
            </a:r>
            <a:r>
              <a:rPr lang="en-US" dirty="0">
                <a:solidFill>
                  <a:srgbClr val="3365A2"/>
                </a:solidFill>
              </a:rPr>
              <a:t>L3 / R3</a:t>
            </a:r>
          </a:p>
          <a:p>
            <a:r>
              <a:rPr lang="en-US" dirty="0"/>
              <a:t>surface co-occurrence :	</a:t>
            </a:r>
            <a:r>
              <a:rPr lang="en-US" dirty="0">
                <a:solidFill>
                  <a:srgbClr val="3365A2"/>
                </a:solidFill>
              </a:rPr>
              <a:t>L5 / R5</a:t>
            </a:r>
          </a:p>
          <a:p>
            <a:r>
              <a:rPr lang="en-US" dirty="0"/>
              <a:t>surface co-occurrence :	</a:t>
            </a:r>
            <a:r>
              <a:rPr lang="en-US" dirty="0">
                <a:solidFill>
                  <a:srgbClr val="3365A2"/>
                </a:solidFill>
              </a:rPr>
              <a:t>L10 / R10</a:t>
            </a:r>
          </a:p>
          <a:p>
            <a:r>
              <a:rPr lang="en-US" dirty="0"/>
              <a:t>textual co-occurrence:		</a:t>
            </a:r>
            <a:r>
              <a:rPr lang="en-US" dirty="0">
                <a:solidFill>
                  <a:srgbClr val="3365A2"/>
                </a:solidFill>
              </a:rPr>
              <a:t>sentence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84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Parameters: corpus &amp; annotation</a:t>
            </a:r>
            <a:endParaRPr lang="en-GB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645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6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275">
                <a:tc>
                  <a:txBody>
                    <a:bodyPr/>
                    <a:lstStyle/>
                    <a:p>
                      <a:r>
                        <a:rPr lang="en-GB" dirty="0"/>
                        <a:t>corpus</a:t>
                      </a:r>
                    </a:p>
                  </a:txBody>
                  <a:tcPr>
                    <a:solidFill>
                      <a:srgbClr val="004E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annotation</a:t>
                      </a:r>
                    </a:p>
                  </a:txBody>
                  <a:tcPr>
                    <a:solidFill>
                      <a:srgbClr val="004E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size</a:t>
                      </a:r>
                    </a:p>
                  </a:txBody>
                  <a:tcPr>
                    <a:solidFill>
                      <a:srgbClr val="004E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r>
                        <a:rPr lang="en-US" sz="1800" dirty="0"/>
                        <a:t>British National Corpus (</a:t>
                      </a:r>
                      <a:r>
                        <a:rPr lang="en-US" sz="1800" dirty="0">
                          <a:solidFill>
                            <a:srgbClr val="00689D"/>
                          </a:solidFill>
                        </a:rPr>
                        <a:t>BNC</a:t>
                      </a:r>
                      <a:r>
                        <a:rPr lang="en-US" sz="1800" dirty="0"/>
                        <a:t>, Aston &amp; </a:t>
                      </a:r>
                      <a:r>
                        <a:rPr lang="en-US" sz="1800" dirty="0" err="1"/>
                        <a:t>Burnard</a:t>
                      </a:r>
                      <a:r>
                        <a:rPr lang="en-US" sz="1800" dirty="0"/>
                        <a:t> 1998)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4E8A"/>
                          </a:solidFill>
                        </a:rPr>
                        <a:t>C&amp;C</a:t>
                      </a:r>
                      <a:r>
                        <a:rPr lang="en-US" sz="1800" dirty="0">
                          <a:solidFill>
                            <a:srgbClr val="004E8A"/>
                          </a:solidFill>
                        </a:rPr>
                        <a:t>, </a:t>
                      </a:r>
                      <a:r>
                        <a:rPr lang="en-US" sz="1800" dirty="0">
                          <a:solidFill>
                            <a:srgbClr val="006600"/>
                          </a:solidFill>
                        </a:rPr>
                        <a:t>Stanford</a:t>
                      </a:r>
                      <a:endParaRPr lang="en-GB" dirty="0">
                        <a:solidFill>
                          <a:srgbClr val="00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accent2"/>
                          </a:solidFill>
                        </a:rPr>
                        <a:t>0.1 G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r>
                        <a:rPr lang="en-US" sz="1800" dirty="0"/>
                        <a:t>Darmstadt English Movie Subtitle Corpus (</a:t>
                      </a:r>
                      <a:r>
                        <a:rPr lang="en-US" sz="1800" dirty="0" err="1">
                          <a:solidFill>
                            <a:srgbClr val="00689D"/>
                          </a:solidFill>
                        </a:rPr>
                        <a:t>DESC</a:t>
                      </a:r>
                      <a:r>
                        <a:rPr lang="en-US" sz="1800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4E8A"/>
                          </a:solidFill>
                        </a:rPr>
                        <a:t>C&amp;C</a:t>
                      </a:r>
                      <a:r>
                        <a:rPr lang="en-US" sz="1800" dirty="0">
                          <a:solidFill>
                            <a:srgbClr val="004E8A"/>
                          </a:solidFill>
                        </a:rPr>
                        <a:t>, </a:t>
                      </a:r>
                      <a:r>
                        <a:rPr lang="en-US" sz="1800" kern="1200" dirty="0">
                          <a:solidFill>
                            <a:srgbClr val="006600"/>
                          </a:solidFill>
                          <a:latin typeface="+mn-lt"/>
                          <a:ea typeface="+mn-ea"/>
                          <a:cs typeface="+mn-cs"/>
                        </a:rPr>
                        <a:t>Stanford</a:t>
                      </a:r>
                      <a:endParaRPr lang="en-GB" sz="1800" kern="1200" dirty="0">
                        <a:solidFill>
                          <a:srgbClr val="0066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accent2"/>
                          </a:solidFill>
                        </a:rPr>
                        <a:t>0.1 G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3365A2"/>
                          </a:solidFill>
                        </a:rPr>
                        <a:t>Gigaword</a:t>
                      </a:r>
                      <a:r>
                        <a:rPr lang="en-US" sz="1800" dirty="0">
                          <a:solidFill>
                            <a:srgbClr val="3365A2"/>
                          </a:solidFill>
                        </a:rPr>
                        <a:t> </a:t>
                      </a:r>
                      <a:r>
                        <a:rPr lang="en-US" sz="1800" dirty="0"/>
                        <a:t>newspaper corpus (2</a:t>
                      </a:r>
                      <a:r>
                        <a:rPr lang="en-US" sz="1800" baseline="30000" dirty="0"/>
                        <a:t>nd</a:t>
                      </a:r>
                      <a:r>
                        <a:rPr lang="en-US" sz="1800" dirty="0"/>
                        <a:t> ed.)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4E8A"/>
                          </a:solidFill>
                        </a:rPr>
                        <a:t>C&amp;C</a:t>
                      </a:r>
                      <a:r>
                        <a:rPr lang="en-US" sz="1800" dirty="0">
                          <a:solidFill>
                            <a:srgbClr val="004E8A"/>
                          </a:solidFill>
                        </a:rPr>
                        <a:t>, </a:t>
                      </a:r>
                      <a:r>
                        <a:rPr lang="en-US" sz="1800" kern="1200" dirty="0">
                          <a:solidFill>
                            <a:srgbClr val="006600"/>
                          </a:solidFill>
                          <a:latin typeface="+mn-lt"/>
                          <a:ea typeface="+mn-ea"/>
                          <a:cs typeface="+mn-cs"/>
                        </a:rPr>
                        <a:t>Stanford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2.0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r>
                        <a:rPr lang="en-US" sz="1800" dirty="0"/>
                        <a:t>English</a:t>
                      </a:r>
                      <a:r>
                        <a:rPr lang="en-US" sz="1800" baseline="0" dirty="0"/>
                        <a:t> w</a:t>
                      </a:r>
                      <a:r>
                        <a:rPr lang="en-US" sz="1800" dirty="0"/>
                        <a:t>ikipedia of 2009 (</a:t>
                      </a:r>
                      <a:r>
                        <a:rPr lang="en-US" sz="1800" dirty="0" err="1">
                          <a:solidFill>
                            <a:srgbClr val="00689D"/>
                          </a:solidFill>
                        </a:rPr>
                        <a:t>Wackypedia</a:t>
                      </a:r>
                      <a:r>
                        <a:rPr lang="en-US" sz="1800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4E8A"/>
                          </a:solidFill>
                        </a:rPr>
                        <a:t>C&amp;C</a:t>
                      </a:r>
                      <a:r>
                        <a:rPr lang="en-US" sz="1800" dirty="0">
                          <a:solidFill>
                            <a:srgbClr val="004E8A"/>
                          </a:solidFill>
                        </a:rPr>
                        <a:t>, </a:t>
                      </a:r>
                      <a:r>
                        <a:rPr lang="en-US" sz="1800" dirty="0">
                          <a:solidFill>
                            <a:srgbClr val="B90F22"/>
                          </a:solidFill>
                        </a:rPr>
                        <a:t>Malt, </a:t>
                      </a:r>
                      <a:r>
                        <a:rPr lang="en-US" sz="1800" kern="1200" dirty="0">
                          <a:solidFill>
                            <a:srgbClr val="006600"/>
                          </a:solidFill>
                          <a:latin typeface="+mn-lt"/>
                          <a:ea typeface="+mn-ea"/>
                          <a:cs typeface="+mn-cs"/>
                        </a:rPr>
                        <a:t>Stfd</a:t>
                      </a:r>
                      <a:endParaRPr lang="en-GB" sz="1800" kern="1200" dirty="0">
                        <a:solidFill>
                          <a:srgbClr val="0066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1.0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r>
                        <a:rPr lang="en-US" sz="1800" dirty="0" err="1"/>
                        <a:t>Subcorpus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00689D"/>
                          </a:solidFill>
                        </a:rPr>
                        <a:t>WP500</a:t>
                      </a:r>
                      <a:r>
                        <a:rPr lang="en-US" sz="1800" dirty="0"/>
                        <a:t> (500 words per article)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4E8A"/>
                          </a:solidFill>
                        </a:rPr>
                        <a:t>C&amp;C</a:t>
                      </a:r>
                      <a:r>
                        <a:rPr lang="en-US" sz="1800" dirty="0">
                          <a:solidFill>
                            <a:srgbClr val="004E8A"/>
                          </a:solidFill>
                        </a:rPr>
                        <a:t>, </a:t>
                      </a:r>
                      <a:r>
                        <a:rPr lang="en-US" sz="1800" dirty="0">
                          <a:solidFill>
                            <a:srgbClr val="B90F22"/>
                          </a:solidFill>
                        </a:rPr>
                        <a:t>Malt, </a:t>
                      </a:r>
                      <a:r>
                        <a:rPr lang="en-US" sz="1800" kern="1200" dirty="0">
                          <a:solidFill>
                            <a:srgbClr val="006600"/>
                          </a:solidFill>
                          <a:latin typeface="+mn-lt"/>
                          <a:ea typeface="+mn-ea"/>
                          <a:cs typeface="+mn-cs"/>
                        </a:rPr>
                        <a:t>Stfd</a:t>
                      </a:r>
                      <a:endParaRPr lang="en-GB" sz="1800" kern="1200" dirty="0">
                        <a:solidFill>
                          <a:srgbClr val="0066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0.2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r>
                        <a:rPr lang="en-US" sz="1800" dirty="0" err="1"/>
                        <a:t>Web corpus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>
                          <a:solidFill>
                            <a:srgbClr val="00689D"/>
                          </a:solidFill>
                        </a:rPr>
                        <a:t>ukWaC</a:t>
                      </a:r>
                      <a:r>
                        <a:rPr lang="en-US" sz="1800" dirty="0"/>
                        <a:t> (</a:t>
                      </a:r>
                      <a:r>
                        <a:rPr lang="en-US" sz="1800" dirty="0" err="1"/>
                        <a:t>Baroni</a:t>
                      </a:r>
                      <a:r>
                        <a:rPr lang="en-US" sz="1800" dirty="0"/>
                        <a:t> et al. 2009)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4E8A"/>
                          </a:solidFill>
                        </a:rPr>
                        <a:t>C&amp;C</a:t>
                      </a:r>
                      <a:r>
                        <a:rPr lang="en-US" sz="1800" dirty="0">
                          <a:solidFill>
                            <a:srgbClr val="004E8A"/>
                          </a:solidFill>
                        </a:rPr>
                        <a:t>, </a:t>
                      </a:r>
                      <a:r>
                        <a:rPr lang="en-GB" sz="1800" kern="1200" dirty="0">
                          <a:solidFill>
                            <a:srgbClr val="B90F22"/>
                          </a:solidFill>
                          <a:latin typeface="+mn-lt"/>
                          <a:ea typeface="+mn-ea"/>
                          <a:cs typeface="+mn-cs"/>
                        </a:rPr>
                        <a:t>Malt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2.0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r>
                        <a:rPr lang="en-US" sz="1800" dirty="0" err="1"/>
                        <a:t>Web corpus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>
                          <a:solidFill>
                            <a:srgbClr val="00689D"/>
                          </a:solidFill>
                        </a:rPr>
                        <a:t>WebBase</a:t>
                      </a:r>
                      <a:r>
                        <a:rPr lang="en-US" sz="1800" dirty="0">
                          <a:solidFill>
                            <a:srgbClr val="00689D"/>
                          </a:solidFill>
                        </a:rPr>
                        <a:t> </a:t>
                      </a:r>
                      <a:r>
                        <a:rPr lang="en-US" sz="1800" dirty="0"/>
                        <a:t>(Han et al. 2013)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4E8A"/>
                          </a:solidFill>
                        </a:rPr>
                        <a:t>C&amp;C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3.0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r>
                        <a:rPr lang="en-US" sz="1800" dirty="0" err="1"/>
                        <a:t>Web corpus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>
                          <a:solidFill>
                            <a:srgbClr val="00689D"/>
                          </a:solidFill>
                        </a:rPr>
                        <a:t>UKCOW</a:t>
                      </a:r>
                      <a:r>
                        <a:rPr lang="en-US" sz="1800" dirty="0"/>
                        <a:t> 2012 (</a:t>
                      </a:r>
                      <a:r>
                        <a:rPr lang="en-US" sz="1800" dirty="0" err="1"/>
                        <a:t>Schäfer</a:t>
                      </a:r>
                      <a:r>
                        <a:rPr lang="en-US" sz="1800" dirty="0"/>
                        <a:t> et al. 2012)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4E8A"/>
                          </a:solidFill>
                        </a:rPr>
                        <a:t>C&amp;C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4.0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r>
                        <a:rPr lang="en-US" sz="1800" dirty="0" err="1"/>
                        <a:t>Web corpus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>
                          <a:solidFill>
                            <a:srgbClr val="00689D"/>
                          </a:solidFill>
                        </a:rPr>
                        <a:t>ENCOW</a:t>
                      </a:r>
                      <a:r>
                        <a:rPr lang="en-US" sz="180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1800" dirty="0"/>
                        <a:t>2014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4E8A"/>
                          </a:solidFill>
                        </a:rPr>
                        <a:t>C&amp;C</a:t>
                      </a:r>
                      <a:r>
                        <a:rPr lang="en-US" sz="1800" dirty="0">
                          <a:solidFill>
                            <a:srgbClr val="004E8A"/>
                          </a:solidFill>
                        </a:rPr>
                        <a:t>, </a:t>
                      </a:r>
                      <a:r>
                        <a:rPr lang="en-GB" sz="1800" kern="1200" dirty="0">
                          <a:solidFill>
                            <a:srgbClr val="B90F22"/>
                          </a:solidFill>
                          <a:latin typeface="+mn-lt"/>
                          <a:ea typeface="+mn-ea"/>
                          <a:cs typeface="+mn-cs"/>
                        </a:rPr>
                        <a:t>Malt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10.0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r>
                        <a:rPr lang="en-US" sz="1800" dirty="0"/>
                        <a:t>All </a:t>
                      </a:r>
                      <a:r>
                        <a:rPr lang="en-US" sz="1800" dirty="0" err="1"/>
                        <a:t>Web corpora</a:t>
                      </a:r>
                      <a:r>
                        <a:rPr lang="en-US" sz="1800" dirty="0"/>
                        <a:t> +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Wackypedia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>
                          <a:solidFill>
                            <a:srgbClr val="00689D"/>
                          </a:solidFill>
                        </a:rPr>
                        <a:t>JOINT</a:t>
                      </a:r>
                      <a:r>
                        <a:rPr lang="en-US" sz="1800" dirty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4E8A"/>
                          </a:solidFill>
                        </a:rPr>
                        <a:t>C&amp;C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16.0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017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Parameters: corpus &amp; annotation</a:t>
            </a:r>
            <a:endParaRPr lang="en-GB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168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6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275">
                <a:tc>
                  <a:txBody>
                    <a:bodyPr/>
                    <a:lstStyle/>
                    <a:p>
                      <a:r>
                        <a:rPr lang="en-GB" dirty="0"/>
                        <a:t>corpus</a:t>
                      </a:r>
                    </a:p>
                  </a:txBody>
                  <a:tcPr>
                    <a:solidFill>
                      <a:srgbClr val="004E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annotation</a:t>
                      </a:r>
                    </a:p>
                  </a:txBody>
                  <a:tcPr>
                    <a:solidFill>
                      <a:srgbClr val="004E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size</a:t>
                      </a:r>
                    </a:p>
                  </a:txBody>
                  <a:tcPr>
                    <a:solidFill>
                      <a:srgbClr val="004E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r>
                        <a:rPr lang="en-US" sz="1800" dirty="0"/>
                        <a:t>Google Web 1T 5-Grams (</a:t>
                      </a:r>
                      <a:r>
                        <a:rPr lang="en-US" sz="1800" dirty="0">
                          <a:solidFill>
                            <a:srgbClr val="00689D"/>
                          </a:solidFill>
                        </a:rPr>
                        <a:t>Web1T5</a:t>
                      </a:r>
                      <a:r>
                        <a:rPr lang="en-US" sz="1800" dirty="0"/>
                        <a:t>,</a:t>
                      </a:r>
                      <a:r>
                        <a:rPr lang="en-US" sz="1800" baseline="0" dirty="0"/>
                        <a:t> Brants &amp; Franz 2006</a:t>
                      </a:r>
                      <a:r>
                        <a:rPr lang="en-US" sz="1800" dirty="0"/>
                        <a:t>)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rgbClr val="00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accent2"/>
                          </a:solidFill>
                        </a:rPr>
                        <a:t>1000 G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r>
                        <a:rPr lang="en-US" sz="1800" dirty="0"/>
                        <a:t>Google Books N-Grams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2012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>
                          <a:solidFill>
                            <a:srgbClr val="00689D"/>
                          </a:solidFill>
                        </a:rPr>
                        <a:t>BooksEN</a:t>
                      </a:r>
                      <a:r>
                        <a:rPr lang="en-US" sz="1800" dirty="0"/>
                        <a:t>,</a:t>
                      </a:r>
                      <a:r>
                        <a:rPr lang="en-US" sz="1800" baseline="0" dirty="0"/>
                        <a:t> Lin et al. 2012</a:t>
                      </a:r>
                      <a:r>
                        <a:rPr lang="en-US" sz="1800" dirty="0"/>
                        <a:t>)</a:t>
                      </a:r>
                      <a:r>
                        <a:rPr lang="en-US" sz="1800" dirty="0">
                          <a:solidFill>
                            <a:schemeClr val="accent2"/>
                          </a:solidFill>
                        </a:rPr>
                        <a:t>*</a:t>
                      </a:r>
                      <a:endParaRPr lang="en-GB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4E8A"/>
                          </a:solidFill>
                        </a:rPr>
                        <a:t>parsed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500G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r>
                        <a:rPr lang="en-US" sz="1800" dirty="0"/>
                        <a:t>Google Books N-Grams 2012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GB (</a:t>
                      </a:r>
                      <a:r>
                        <a:rPr lang="en-US" sz="1800" dirty="0" err="1">
                          <a:solidFill>
                            <a:srgbClr val="00689D"/>
                          </a:solidFill>
                        </a:rPr>
                        <a:t>BooksGB</a:t>
                      </a:r>
                      <a:r>
                        <a:rPr lang="en-US" sz="1800" dirty="0"/>
                        <a:t>)</a:t>
                      </a:r>
                      <a:r>
                        <a:rPr lang="en-US" sz="1800" dirty="0">
                          <a:solidFill>
                            <a:schemeClr val="accent2"/>
                          </a:solidFill>
                        </a:rPr>
                        <a:t>*</a:t>
                      </a:r>
                      <a:endParaRPr lang="en-GB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4E8A"/>
                          </a:solidFill>
                        </a:rPr>
                        <a:t>parsed</a:t>
                      </a:r>
                      <a:endParaRPr lang="en-GB" sz="1800" kern="1200" dirty="0">
                        <a:solidFill>
                          <a:srgbClr val="0066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accent2"/>
                          </a:solidFill>
                        </a:rPr>
                        <a:t>50</a:t>
                      </a:r>
                      <a:r>
                        <a:rPr lang="en-US" sz="1800" baseline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accent2"/>
                          </a:solidFill>
                        </a:rPr>
                        <a:t>G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5733256"/>
            <a:ext cx="8323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27000" algn="l"/>
              </a:tabLst>
            </a:pPr>
            <a:r>
              <a:rPr lang="de-DE">
                <a:solidFill>
                  <a:schemeClr val="accent2"/>
                </a:solidFill>
              </a:rPr>
              <a:t>*</a:t>
            </a:r>
            <a:r>
              <a:rPr lang="de-DE"/>
              <a:t>	Google Books data sets only include n-gram counts from contemporary books 	published in 1980 and later (evaluation on full 20th century yields very similar results)</a:t>
            </a:r>
          </a:p>
        </p:txBody>
      </p:sp>
    </p:spTree>
    <p:extLst>
      <p:ext uri="{BB962C8B-B14F-4D97-AF65-F5344CB8AC3E}">
        <p14:creationId xmlns:p14="http://schemas.microsoft.com/office/powerpoint/2010/main" val="3779050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methodology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49635" y="1796737"/>
            <a:ext cx="3202277" cy="340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Calibri"/>
                <a:cs typeface="Calibri"/>
              </a:rPr>
              <a:t>most strongly associated</a:t>
            </a:r>
            <a:br>
              <a:rPr lang="en-US" sz="2000" dirty="0">
                <a:latin typeface="Calibri"/>
                <a:cs typeface="Calibri"/>
              </a:rPr>
            </a:br>
            <a:r>
              <a:rPr lang="en-US" sz="2000" dirty="0">
                <a:latin typeface="Calibri"/>
                <a:cs typeface="Calibri"/>
              </a:rPr>
              <a:t>co-occurrences for node</a:t>
            </a:r>
            <a:br>
              <a:rPr lang="en-US" sz="2000" dirty="0">
                <a:latin typeface="Calibri"/>
                <a:cs typeface="Calibri"/>
              </a:rPr>
            </a:br>
            <a:r>
              <a:rPr lang="en-US" sz="2000" dirty="0">
                <a:solidFill>
                  <a:srgbClr val="3365A2"/>
                </a:solidFill>
                <a:latin typeface="Calibri"/>
                <a:cs typeface="Calibri"/>
              </a:rPr>
              <a:t>measure</a:t>
            </a:r>
            <a:r>
              <a:rPr lang="en-US" sz="2000" dirty="0">
                <a:latin typeface="Calibri"/>
                <a:cs typeface="Calibri"/>
              </a:rPr>
              <a:t> (n = 10)</a:t>
            </a:r>
            <a:br>
              <a:rPr lang="en-US" sz="2000" dirty="0">
                <a:latin typeface="Calibri"/>
                <a:cs typeface="Calibri"/>
              </a:rPr>
            </a:b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P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 =</a:t>
            </a:r>
            <a:r>
              <a:rPr lang="en-US" sz="2000" dirty="0">
                <a:latin typeface="Calibri"/>
                <a:cs typeface="Calibri"/>
              </a:rPr>
              <a:t> 3 TP / 10 </a:t>
            </a:r>
            <a:r>
              <a:rPr lang="en-US" sz="2000" dirty="0" err="1">
                <a:latin typeface="Calibri"/>
                <a:cs typeface="Calibri"/>
              </a:rPr>
              <a:t>cand</a:t>
            </a:r>
            <a:r>
              <a:rPr lang="en-US" sz="2000" dirty="0">
                <a:latin typeface="Calibri"/>
                <a:cs typeface="Calibri"/>
              </a:rPr>
              <a:t>. = 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30%</a:t>
            </a:r>
          </a:p>
          <a:p>
            <a:pPr>
              <a:lnSpc>
                <a:spcPct val="120000"/>
              </a:lnSpc>
            </a:pPr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R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 =</a:t>
            </a:r>
            <a:r>
              <a:rPr lang="en-US" sz="2000" dirty="0">
                <a:latin typeface="Calibri"/>
                <a:cs typeface="Calibri"/>
              </a:rPr>
              <a:t> 3 / 26 TP = 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11.5%</a:t>
            </a:r>
          </a:p>
          <a:p>
            <a:pPr>
              <a:lnSpc>
                <a:spcPct val="120000"/>
              </a:lnSpc>
            </a:pPr>
            <a:endParaRPr lang="en-US" sz="2000" i="1" dirty="0">
              <a:solidFill>
                <a:schemeClr val="accent2"/>
              </a:solidFill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Calibri"/>
                <a:cs typeface="Calibri"/>
              </a:rPr>
              <a:t>TP = true positive</a:t>
            </a:r>
            <a:br>
              <a:rPr lang="en-US" sz="2000" dirty="0">
                <a:latin typeface="Calibri"/>
                <a:cs typeface="Calibri"/>
              </a:rPr>
            </a:br>
            <a:r>
              <a:rPr lang="en-US" sz="2000" dirty="0">
                <a:latin typeface="Calibri"/>
                <a:cs typeface="Calibri"/>
              </a:rPr>
              <a:t>(according to </a:t>
            </a:r>
            <a:r>
              <a:rPr lang="en-US" sz="2000" dirty="0" err="1">
                <a:latin typeface="Calibri"/>
                <a:cs typeface="Calibri"/>
              </a:rPr>
              <a:t>BBI dictionar</a:t>
            </a:r>
            <a:r>
              <a:rPr lang="en-US" sz="2000" dirty="0">
                <a:latin typeface="Calibri"/>
                <a:cs typeface="Calibri"/>
              </a:rPr>
              <a:t>y)</a:t>
            </a:r>
            <a:endParaRPr lang="en-US" sz="2000" i="1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7" name="Content Placeholder 5"/>
          <p:cNvGraphicFramePr>
            <a:graphicFrameLocks/>
          </p:cNvGraphicFramePr>
          <p:nvPr/>
        </p:nvGraphicFramePr>
        <p:xfrm>
          <a:off x="358774" y="1630863"/>
          <a:ext cx="5060028" cy="3866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4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10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node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collocate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  <a:r>
                        <a:rPr lang="en-US" baseline="30000" dirty="0"/>
                        <a:t>2</a:t>
                      </a:r>
                      <a:endParaRPr lang="en-US" baseline="30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BBI?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measure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introduce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762.60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—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measure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take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600.13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aseline="0" dirty="0"/>
                        <a:t>++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measure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measure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510.33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—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measure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preventive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496.79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aseline="0" dirty="0"/>
                        <a:t>++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measure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success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475.13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—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measure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450.28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—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measure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concentration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428.35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—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measure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safety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effectLst/>
                        </a:rPr>
                        <a:t>413.83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aseline="0" dirty="0"/>
                        <a:t>++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measure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adopt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397.25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—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measure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distance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337.12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—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664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methodology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Precision / recall of n-best lists for each node</a:t>
            </a:r>
          </a:p>
          <a:p>
            <a:pPr lvl="1"/>
            <a:r>
              <a:rPr lang="en-US" dirty="0"/>
              <a:t>strategy used by </a:t>
            </a:r>
            <a:r>
              <a:rPr lang="en-US" dirty="0" err="1"/>
              <a:t>Uhrig</a:t>
            </a:r>
            <a:r>
              <a:rPr lang="en-US" dirty="0"/>
              <a:t> &amp; </a:t>
            </a:r>
            <a:r>
              <a:rPr lang="en-US" dirty="0" err="1"/>
              <a:t>Proisl</a:t>
            </a:r>
            <a:r>
              <a:rPr lang="en-US" dirty="0"/>
              <a:t> (2012)</a:t>
            </a:r>
          </a:p>
          <a:p>
            <a:pPr lvl="1"/>
            <a:r>
              <a:rPr lang="en-US" dirty="0"/>
              <a:t>task: determine most salient collocates for given node</a:t>
            </a:r>
          </a:p>
          <a:p>
            <a:pPr lvl="1"/>
            <a:r>
              <a:rPr lang="en-US" dirty="0"/>
              <a:t>results averaged over all 203 nodes</a:t>
            </a:r>
          </a:p>
          <a:p>
            <a:pPr lvl="1"/>
            <a:endParaRPr lang="en-US" dirty="0"/>
          </a:p>
          <a:p>
            <a:r>
              <a:rPr lang="en-US" dirty="0"/>
              <a:t>Precision vs. recall for list of all candidate pairs</a:t>
            </a:r>
          </a:p>
          <a:p>
            <a:pPr lvl="1"/>
            <a:r>
              <a:rPr lang="en-US" dirty="0"/>
              <a:t>strategy used by </a:t>
            </a:r>
            <a:r>
              <a:rPr lang="en-US" dirty="0" err="1"/>
              <a:t>Bartsch</a:t>
            </a:r>
            <a:r>
              <a:rPr lang="en-US" dirty="0"/>
              <a:t> &amp; Evert </a:t>
            </a:r>
            <a:r>
              <a:rPr lang="en-US"/>
              <a:t>(2014), </a:t>
            </a:r>
            <a:r>
              <a:rPr lang="en-US" dirty="0"/>
              <a:t>following</a:t>
            </a:r>
            <a:br>
              <a:rPr lang="en-US" dirty="0"/>
            </a:br>
            <a:r>
              <a:rPr lang="en-US" dirty="0"/>
              <a:t>Evert &amp; </a:t>
            </a:r>
            <a:r>
              <a:rPr lang="en-US" dirty="0" err="1"/>
              <a:t>Krenn</a:t>
            </a:r>
            <a:r>
              <a:rPr lang="en-US" dirty="0"/>
              <a:t> (2001, 2005)</a:t>
            </a:r>
          </a:p>
          <a:p>
            <a:pPr lvl="1"/>
            <a:r>
              <a:rPr lang="en-US" dirty="0"/>
              <a:t>task: determine most salient </a:t>
            </a:r>
            <a:r>
              <a:rPr lang="en-US" dirty="0" err="1"/>
              <a:t>collocational</a:t>
            </a:r>
            <a:r>
              <a:rPr lang="en-US" dirty="0"/>
              <a:t> pairs</a:t>
            </a:r>
          </a:p>
          <a:p>
            <a:pPr lvl="1">
              <a:buFont typeface="Lucida Grande"/>
              <a:buChar char=" "/>
            </a:pPr>
            <a:r>
              <a:rPr lang="en-US" dirty="0">
                <a:solidFill>
                  <a:schemeClr val="accent2"/>
                </a:solidFill>
              </a:rPr>
              <a:t>☞  we present results for this approach</a:t>
            </a:r>
          </a:p>
        </p:txBody>
      </p:sp>
    </p:spTree>
    <p:extLst>
      <p:ext uri="{BB962C8B-B14F-4D97-AF65-F5344CB8AC3E}">
        <p14:creationId xmlns:p14="http://schemas.microsoft.com/office/powerpoint/2010/main" val="12469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global ranking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49635" y="1796737"/>
            <a:ext cx="3202277" cy="340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Calibri"/>
                <a:cs typeface="Calibri"/>
              </a:rPr>
              <a:t>most strongly associated</a:t>
            </a:r>
            <a:br>
              <a:rPr lang="en-US" sz="2000" dirty="0">
                <a:latin typeface="Calibri"/>
                <a:cs typeface="Calibri"/>
              </a:rPr>
            </a:br>
            <a:r>
              <a:rPr lang="en-US" sz="2000" dirty="0">
                <a:latin typeface="Calibri"/>
                <a:cs typeface="Calibri"/>
              </a:rPr>
              <a:t>node-collocate pairs (n = 10) </a:t>
            </a:r>
            <a:br>
              <a:rPr lang="en-US" sz="2000" dirty="0">
                <a:latin typeface="Calibri"/>
                <a:cs typeface="Calibri"/>
              </a:rPr>
            </a:br>
            <a:r>
              <a:rPr lang="en-US" sz="2000" dirty="0">
                <a:latin typeface="Calibri"/>
                <a:cs typeface="Calibri"/>
              </a:rPr>
              <a:t> </a:t>
            </a:r>
            <a:br>
              <a:rPr lang="en-US" sz="2000" dirty="0">
                <a:latin typeface="Calibri"/>
                <a:cs typeface="Calibri"/>
              </a:rPr>
            </a:b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P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 =</a:t>
            </a:r>
            <a:r>
              <a:rPr lang="en-US" sz="2000" dirty="0">
                <a:latin typeface="Calibri"/>
                <a:cs typeface="Calibri"/>
              </a:rPr>
              <a:t> 5 TP / 10 </a:t>
            </a:r>
            <a:r>
              <a:rPr lang="en-US" sz="2000" dirty="0" err="1">
                <a:latin typeface="Calibri"/>
                <a:cs typeface="Calibri"/>
              </a:rPr>
              <a:t>cand</a:t>
            </a:r>
            <a:r>
              <a:rPr lang="en-US" sz="2000" dirty="0">
                <a:latin typeface="Calibri"/>
                <a:cs typeface="Calibri"/>
              </a:rPr>
              <a:t>. = 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50%</a:t>
            </a:r>
          </a:p>
          <a:p>
            <a:pPr>
              <a:lnSpc>
                <a:spcPct val="120000"/>
              </a:lnSpc>
            </a:pPr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R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 =</a:t>
            </a:r>
            <a:r>
              <a:rPr lang="en-US" sz="2000" dirty="0">
                <a:latin typeface="Calibri"/>
                <a:cs typeface="Calibri"/>
              </a:rPr>
              <a:t> 5 / 2845 TP = 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0.2%</a:t>
            </a:r>
          </a:p>
          <a:p>
            <a:pPr>
              <a:lnSpc>
                <a:spcPct val="120000"/>
              </a:lnSpc>
            </a:pPr>
            <a:endParaRPr lang="en-US" sz="2000" i="1" dirty="0">
              <a:solidFill>
                <a:schemeClr val="accent2"/>
              </a:solidFill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Calibri"/>
                <a:cs typeface="Calibri"/>
              </a:rPr>
              <a:t>TP = true positive</a:t>
            </a:r>
            <a:br>
              <a:rPr lang="en-US" sz="2000" dirty="0">
                <a:latin typeface="Calibri"/>
                <a:cs typeface="Calibri"/>
              </a:rPr>
            </a:br>
            <a:r>
              <a:rPr lang="en-US" sz="2000" dirty="0">
                <a:latin typeface="Calibri"/>
                <a:cs typeface="Calibri"/>
              </a:rPr>
              <a:t>(according to </a:t>
            </a:r>
            <a:r>
              <a:rPr lang="en-US" sz="2000" dirty="0" err="1">
                <a:latin typeface="Calibri"/>
                <a:cs typeface="Calibri"/>
              </a:rPr>
              <a:t>BBI dictionar</a:t>
            </a:r>
            <a:r>
              <a:rPr lang="en-US" sz="2000" dirty="0">
                <a:latin typeface="Calibri"/>
                <a:cs typeface="Calibri"/>
              </a:rPr>
              <a:t>y)</a:t>
            </a:r>
            <a:endParaRPr lang="en-US" sz="2000" i="1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7" name="Content Placeholder 5"/>
          <p:cNvGraphicFramePr>
            <a:graphicFrameLocks/>
          </p:cNvGraphicFramePr>
          <p:nvPr/>
        </p:nvGraphicFramePr>
        <p:xfrm>
          <a:off x="358774" y="1630863"/>
          <a:ext cx="5060028" cy="3866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106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node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collocate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  <a:r>
                        <a:rPr lang="en-US" baseline="30000" dirty="0"/>
                        <a:t>2</a:t>
                      </a:r>
                      <a:endParaRPr lang="en-US" baseline="30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BBI?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minister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prime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111653.34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aseline="0" dirty="0"/>
                        <a:t>++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prime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minister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103587.58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—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authority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local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64395.65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++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take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place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43787.49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—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place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take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42551.75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aseline="0" dirty="0"/>
                        <a:t>++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set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up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37871.00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—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state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secretary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37588.70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—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door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open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effectLst/>
                        </a:rPr>
                        <a:t>37287.35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aseline="0" dirty="0"/>
                        <a:t>++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open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door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37193.15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—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010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head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shake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32301.90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aseline="0" dirty="0"/>
                        <a:t>++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4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2" y="1530970"/>
            <a:ext cx="6395842" cy="47879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precision vs. recall | BBI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362075" y="4142730"/>
            <a:ext cx="902494" cy="1"/>
          </a:xfrm>
          <a:prstGeom prst="straightConnector1">
            <a:avLst/>
          </a:prstGeom>
          <a:ln w="57150" cmpd="sng">
            <a:solidFill>
              <a:srgbClr val="3365A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2296758" y="4170757"/>
            <a:ext cx="10528" cy="1468043"/>
          </a:xfrm>
          <a:prstGeom prst="straightConnector1">
            <a:avLst/>
          </a:prstGeom>
          <a:ln w="57150" cmpd="sng">
            <a:solidFill>
              <a:srgbClr val="3365A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36296" y="4483292"/>
            <a:ext cx="165298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n = 1193</a:t>
            </a:r>
          </a:p>
          <a:p>
            <a:r>
              <a:rPr lang="en-US" sz="2400" i="1" dirty="0">
                <a:solidFill>
                  <a:srgbClr val="00689D"/>
                </a:solidFill>
                <a:latin typeface="Calibri"/>
                <a:cs typeface="Calibri"/>
              </a:rPr>
              <a:t>R</a:t>
            </a:r>
            <a:r>
              <a:rPr lang="en-US" sz="2400" dirty="0">
                <a:solidFill>
                  <a:srgbClr val="00689D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= 10.0%</a:t>
            </a:r>
          </a:p>
          <a:p>
            <a:r>
              <a:rPr lang="en-US" sz="2400" i="1" dirty="0">
                <a:solidFill>
                  <a:srgbClr val="00689D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00689D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= 23.9%</a:t>
            </a:r>
          </a:p>
        </p:txBody>
      </p:sp>
      <p:sp>
        <p:nvSpPr>
          <p:cNvPr id="2" name="Oval 1"/>
          <p:cNvSpPr/>
          <p:nvPr/>
        </p:nvSpPr>
        <p:spPr>
          <a:xfrm>
            <a:off x="2229846" y="4075818"/>
            <a:ext cx="133823" cy="133823"/>
          </a:xfrm>
          <a:prstGeom prst="ellipse">
            <a:avLst/>
          </a:prstGeom>
          <a:gradFill>
            <a:gsLst>
              <a:gs pos="0">
                <a:srgbClr val="3365A2"/>
              </a:gs>
              <a:gs pos="80000">
                <a:srgbClr val="AAC5EB"/>
              </a:gs>
              <a:gs pos="100000">
                <a:srgbClr val="AAC5EB"/>
              </a:gs>
            </a:gsLst>
          </a:gradFill>
          <a:ln>
            <a:solidFill>
              <a:srgbClr val="3365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9300" y="55372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2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2" y="1530970"/>
            <a:ext cx="6395842" cy="47879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precision vs. recall | BBI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138" y="2717578"/>
            <a:ext cx="2417144" cy="719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2" name="TextBox 11"/>
          <p:cNvSpPr txBox="1"/>
          <p:nvPr/>
        </p:nvSpPr>
        <p:spPr>
          <a:xfrm>
            <a:off x="7000893" y="3638876"/>
            <a:ext cx="1888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r"/>
            <a:r>
              <a:rPr lang="en-US" sz="1800" dirty="0">
                <a:solidFill>
                  <a:schemeClr val="accent2"/>
                </a:solidFill>
              </a:rPr>
              <a:t>log-likelihood</a:t>
            </a:r>
            <a:br>
              <a:rPr lang="en-US" sz="1800" dirty="0">
                <a:solidFill>
                  <a:schemeClr val="accent2"/>
                </a:solidFill>
              </a:rPr>
            </a:br>
            <a:r>
              <a:rPr lang="en-US" sz="1800" dirty="0">
                <a:solidFill>
                  <a:schemeClr val="accent2"/>
                </a:solidFill>
              </a:rPr>
              <a:t>(Dunning 1993)</a:t>
            </a:r>
          </a:p>
        </p:txBody>
      </p:sp>
    </p:spTree>
    <p:extLst>
      <p:ext uri="{BB962C8B-B14F-4D97-AF65-F5344CB8AC3E}">
        <p14:creationId xmlns:p14="http://schemas.microsoft.com/office/powerpoint/2010/main" val="371428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6" y="1530973"/>
            <a:ext cx="6395833" cy="47879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precision vs. recall | BBI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6216" y="3638876"/>
            <a:ext cx="237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r"/>
            <a:r>
              <a:rPr lang="en-US" sz="1800" dirty="0">
                <a:solidFill>
                  <a:srgbClr val="C73127"/>
                </a:solidFill>
              </a:rPr>
              <a:t>Mutual Information (Church &amp; Hanks 1990)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003" y="2843605"/>
            <a:ext cx="1413346" cy="55387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9878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Binomial sampling variation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7716644" cy="51503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7716644" cy="5150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7716643" cy="51503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65902" y="1226634"/>
            <a:ext cx="317809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solidFill>
                  <a:schemeClr val="accent2"/>
                </a:solidFill>
              </a:rPr>
              <a:t>p-value = 7.2%</a:t>
            </a:r>
            <a:br>
              <a:rPr lang="de-DE" sz="2400">
                <a:solidFill>
                  <a:schemeClr val="accent2"/>
                </a:solidFill>
              </a:rPr>
            </a:br>
            <a:r>
              <a:rPr lang="de-DE"/>
              <a:t>specifies risk that observation</a:t>
            </a:r>
            <a:br>
              <a:rPr lang="de-DE"/>
            </a:br>
            <a:r>
              <a:rPr lang="de-DE"/>
              <a:t>is a coincidence (if H</a:t>
            </a:r>
            <a:r>
              <a:rPr lang="de-DE" baseline="-25000"/>
              <a:t>0</a:t>
            </a:r>
            <a:r>
              <a:rPr lang="de-DE"/>
              <a:t> is true).</a:t>
            </a:r>
          </a:p>
          <a:p>
            <a:endParaRPr lang="de-DE"/>
          </a:p>
          <a:p>
            <a:r>
              <a:rPr lang="de-DE">
                <a:solidFill>
                  <a:schemeClr val="accent1"/>
                </a:solidFill>
              </a:rPr>
              <a:t>Only results with p-value &lt; 5% (or even lower) are considered to be statistically significant.</a:t>
            </a:r>
          </a:p>
          <a:p>
            <a:endParaRPr lang="de-DE">
              <a:solidFill>
                <a:schemeClr val="accent1"/>
              </a:solidFill>
            </a:endParaRPr>
          </a:p>
          <a:p>
            <a:pPr>
              <a:tabLst>
                <a:tab pos="306388" algn="l"/>
              </a:tabLst>
            </a:pPr>
            <a:r>
              <a:rPr lang="de-DE">
                <a:solidFill>
                  <a:schemeClr val="accent2"/>
                </a:solidFill>
              </a:rPr>
              <a:t>➞	binomial hypothesis test for</a:t>
            </a:r>
            <a:br>
              <a:rPr lang="de-DE">
                <a:solidFill>
                  <a:schemeClr val="accent2"/>
                </a:solidFill>
              </a:rPr>
            </a:br>
            <a:r>
              <a:rPr lang="de-DE">
                <a:solidFill>
                  <a:schemeClr val="accent2"/>
                </a:solidFill>
              </a:rPr>
              <a:t>	observation </a:t>
            </a:r>
            <a:r>
              <a:rPr lang="de-DE" i="1">
                <a:solidFill>
                  <a:schemeClr val="accent2"/>
                </a:solidFill>
              </a:rPr>
              <a:t>k</a:t>
            </a:r>
            <a:r>
              <a:rPr lang="de-DE">
                <a:solidFill>
                  <a:schemeClr val="accent2"/>
                </a:solidFill>
              </a:rPr>
              <a:t> = 38 / </a:t>
            </a:r>
            <a:r>
              <a:rPr lang="de-DE" i="1">
                <a:solidFill>
                  <a:schemeClr val="accent2"/>
                </a:solidFill>
              </a:rPr>
              <a:t>n</a:t>
            </a:r>
            <a:r>
              <a:rPr lang="de-DE">
                <a:solidFill>
                  <a:schemeClr val="accent2"/>
                </a:solidFill>
              </a:rPr>
              <a:t> = 61</a:t>
            </a:r>
          </a:p>
        </p:txBody>
      </p:sp>
    </p:spTree>
    <p:extLst>
      <p:ext uri="{BB962C8B-B14F-4D97-AF65-F5344CB8AC3E}">
        <p14:creationId xmlns:p14="http://schemas.microsoft.com/office/powerpoint/2010/main" val="108970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6" y="1530973"/>
            <a:ext cx="6395832" cy="47879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precision vs. recall | BBI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04248" y="3638876"/>
            <a:ext cx="2085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r"/>
            <a:r>
              <a:rPr lang="en-US" sz="1800" dirty="0">
                <a:solidFill>
                  <a:schemeClr val="accent2"/>
                </a:solidFill>
              </a:rPr>
              <a:t>t-score</a:t>
            </a:r>
            <a:br>
              <a:rPr lang="en-US" sz="1800" dirty="0">
                <a:solidFill>
                  <a:schemeClr val="accent2"/>
                </a:solidFill>
              </a:rPr>
            </a:br>
            <a:r>
              <a:rPr lang="en-US" sz="1800" dirty="0">
                <a:solidFill>
                  <a:schemeClr val="accent2"/>
                </a:solidFill>
              </a:rPr>
              <a:t>(Church et al. 1991)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865" y="2843605"/>
            <a:ext cx="1161483" cy="6232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8997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6" y="1530973"/>
            <a:ext cx="6395832" cy="47879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precision vs. recall | BBI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00893" y="3638876"/>
            <a:ext cx="1888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r"/>
            <a:r>
              <a:rPr lang="en-US" sz="1800" dirty="0">
                <a:solidFill>
                  <a:srgbClr val="C73127"/>
                </a:solidFill>
              </a:rPr>
              <a:t>Dice coefficient (Sketch Engine)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525" y="2811118"/>
            <a:ext cx="1773758" cy="5863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4755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7" y="1530973"/>
            <a:ext cx="6395830" cy="47879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precision vs. recall | BBI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48264" y="4581128"/>
            <a:ext cx="20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3399"/>
                </a:solidFill>
                <a:latin typeface="Calibri"/>
                <a:cs typeface="Calibri"/>
              </a:rPr>
              <a:t>Average Precision</a:t>
            </a:r>
          </a:p>
          <a:p>
            <a:r>
              <a:rPr lang="en-US" sz="2000" dirty="0">
                <a:solidFill>
                  <a:srgbClr val="333399"/>
                </a:solidFill>
                <a:latin typeface="Calibri"/>
                <a:cs typeface="Calibri"/>
              </a:rPr>
              <a:t>up to 50% recall</a:t>
            </a:r>
          </a:p>
        </p:txBody>
      </p:sp>
    </p:spTree>
    <p:extLst>
      <p:ext uri="{BB962C8B-B14F-4D97-AF65-F5344CB8AC3E}">
        <p14:creationId xmlns:p14="http://schemas.microsoft.com/office/powerpoint/2010/main" val="3671373595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7" y="1530973"/>
            <a:ext cx="6395830" cy="478798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precision vs. recall | BBI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48264" y="4581128"/>
            <a:ext cx="20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3399"/>
                </a:solidFill>
                <a:latin typeface="Calibri"/>
                <a:cs typeface="Calibri"/>
              </a:rPr>
              <a:t>Average Precision</a:t>
            </a:r>
          </a:p>
          <a:p>
            <a:r>
              <a:rPr lang="en-US" sz="2000" dirty="0">
                <a:solidFill>
                  <a:srgbClr val="333399"/>
                </a:solidFill>
                <a:latin typeface="Calibri"/>
                <a:cs typeface="Calibri"/>
              </a:rPr>
              <a:t>up to 50% recall</a:t>
            </a:r>
          </a:p>
        </p:txBody>
      </p:sp>
    </p:spTree>
    <p:extLst>
      <p:ext uri="{BB962C8B-B14F-4D97-AF65-F5344CB8AC3E}">
        <p14:creationId xmlns:p14="http://schemas.microsoft.com/office/powerpoint/2010/main" val="286392151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7" y="1530973"/>
            <a:ext cx="6395829" cy="478798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precision vs. recall | BBI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00893" y="3638876"/>
            <a:ext cx="1888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r"/>
            <a:r>
              <a:rPr lang="fr-FR" sz="1800" dirty="0" err="1">
                <a:solidFill>
                  <a:srgbClr val="C73127"/>
                </a:solidFill>
              </a:rPr>
              <a:t>heuristic</a:t>
            </a:r>
            <a:r>
              <a:rPr lang="fr-FR" sz="1800" dirty="0">
                <a:solidFill>
                  <a:srgbClr val="C73127"/>
                </a:solidFill>
              </a:rPr>
              <a:t> </a:t>
            </a:r>
            <a:r>
              <a:rPr lang="fr-FR" sz="1800" dirty="0" err="1">
                <a:solidFill>
                  <a:srgbClr val="C73127"/>
                </a:solidFill>
              </a:rPr>
              <a:t>measure</a:t>
            </a:r>
            <a:r>
              <a:rPr lang="fr-FR" sz="1800" dirty="0">
                <a:solidFill>
                  <a:srgbClr val="C73127"/>
                </a:solidFill>
              </a:rPr>
              <a:t> (Daille 1994)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74" y="2783823"/>
            <a:ext cx="1666874" cy="6070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7576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7" y="1530973"/>
            <a:ext cx="6395828" cy="478798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precision vs. recall | BBI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00893" y="3934797"/>
            <a:ext cx="1888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r"/>
            <a:r>
              <a:rPr lang="fr-FR" sz="1800" dirty="0">
                <a:solidFill>
                  <a:srgbClr val="C73127"/>
                </a:solidFill>
              </a:rPr>
              <a:t>standard</a:t>
            </a:r>
            <a:br>
              <a:rPr lang="fr-FR" sz="1800" dirty="0">
                <a:solidFill>
                  <a:srgbClr val="C73127"/>
                </a:solidFill>
              </a:rPr>
            </a:br>
            <a:r>
              <a:rPr lang="fr-FR" sz="1800" dirty="0">
                <a:solidFill>
                  <a:srgbClr val="C73127"/>
                </a:solidFill>
              </a:rPr>
              <a:t>chi-squared test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15" y="3049504"/>
            <a:ext cx="2499868" cy="7818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1188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7" y="1530973"/>
            <a:ext cx="6395828" cy="47879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precision vs. recall | BBI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20272" y="3873822"/>
            <a:ext cx="1869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r"/>
            <a:r>
              <a:rPr lang="fr-FR" sz="1800" dirty="0" err="1">
                <a:solidFill>
                  <a:srgbClr val="C73127"/>
                </a:solidFill>
              </a:rPr>
              <a:t>co-occurrence</a:t>
            </a:r>
            <a:br>
              <a:rPr lang="fr-FR" sz="1800" dirty="0">
                <a:solidFill>
                  <a:srgbClr val="C73127"/>
                </a:solidFill>
              </a:rPr>
            </a:br>
            <a:r>
              <a:rPr lang="fr-FR" sz="1800" dirty="0" err="1">
                <a:solidFill>
                  <a:srgbClr val="C73127"/>
                </a:solidFill>
              </a:rPr>
              <a:t>frequency</a:t>
            </a:r>
          </a:p>
          <a:p>
            <a:pPr marL="0" lvl="1" algn="r"/>
            <a:r>
              <a:rPr lang="fr-FR" sz="1800" dirty="0" err="1">
                <a:solidFill>
                  <a:srgbClr val="C73127"/>
                </a:solidFill>
              </a:rPr>
              <a:t>for comparison</a:t>
            </a:r>
            <a:endParaRPr lang="fr-FR" sz="1800" dirty="0">
              <a:solidFill>
                <a:srgbClr val="C731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01224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8" y="1530973"/>
            <a:ext cx="6395826" cy="47879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precision vs. recall | BBI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72200" y="4150821"/>
            <a:ext cx="251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r"/>
            <a:r>
              <a:rPr lang="fr-FR" sz="1800" dirty="0">
                <a:solidFill>
                  <a:srgbClr val="C73127"/>
                </a:solidFill>
              </a:rPr>
              <a:t>asymmetric ΔP</a:t>
            </a:r>
            <a:br>
              <a:rPr lang="fr-FR" sz="1800" dirty="0">
                <a:solidFill>
                  <a:srgbClr val="C73127"/>
                </a:solidFill>
              </a:rPr>
            </a:br>
            <a:r>
              <a:rPr lang="fr-FR" sz="1800" dirty="0">
                <a:solidFill>
                  <a:srgbClr val="C73127"/>
                </a:solidFill>
              </a:rPr>
              <a:t>(Allan 1980; Gries 2013)</a:t>
            </a:r>
            <a:endParaRPr lang="fr-FR" sz="1800" dirty="0" err="1">
              <a:solidFill>
                <a:srgbClr val="C73127"/>
              </a:solidFill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356992"/>
            <a:ext cx="2395267" cy="6539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8534144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8" y="1530973"/>
            <a:ext cx="6395826" cy="47879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precision vs. recall | BBI</a:t>
            </a:r>
          </a:p>
        </p:txBody>
      </p:sp>
    </p:spTree>
    <p:extLst>
      <p:ext uri="{BB962C8B-B14F-4D97-AF65-F5344CB8AC3E}">
        <p14:creationId xmlns:p14="http://schemas.microsoft.com/office/powerpoint/2010/main" val="136842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8" y="1530973"/>
            <a:ext cx="6395825" cy="47879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Factor: context size | BBI</a:t>
            </a:r>
          </a:p>
        </p:txBody>
      </p:sp>
    </p:spTree>
    <p:extLst>
      <p:ext uri="{BB962C8B-B14F-4D97-AF65-F5344CB8AC3E}">
        <p14:creationId xmlns:p14="http://schemas.microsoft.com/office/powerpoint/2010/main" val="1796957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Confidence intervals &amp; effect size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78855"/>
          </a:xfrm>
        </p:spPr>
        <p:txBody>
          <a:bodyPr/>
          <a:lstStyle/>
          <a:p>
            <a:r>
              <a:rPr lang="de-DE"/>
              <a:t>What about </a:t>
            </a:r>
            <a:r>
              <a:rPr lang="de-DE" i="1"/>
              <a:t>–ize</a:t>
            </a:r>
            <a:r>
              <a:rPr lang="de-DE"/>
              <a:t> vs. </a:t>
            </a:r>
            <a:r>
              <a:rPr lang="de-DE" i="1"/>
              <a:t>–ise</a:t>
            </a:r>
            <a:r>
              <a:rPr lang="de-DE"/>
              <a:t>?</a:t>
            </a:r>
          </a:p>
          <a:p>
            <a:pPr lvl="1"/>
            <a:r>
              <a:rPr lang="de-DE"/>
              <a:t>1398x	</a:t>
            </a:r>
            <a:r>
              <a:rPr lang="de-DE" i="1"/>
              <a:t>characterise</a:t>
            </a:r>
            <a:endParaRPr lang="de-DE"/>
          </a:p>
          <a:p>
            <a:pPr lvl="1"/>
            <a:r>
              <a:rPr lang="de-DE"/>
              <a:t>1278x  	</a:t>
            </a:r>
            <a:r>
              <a:rPr lang="de-DE" i="1"/>
              <a:t>characterize</a:t>
            </a:r>
          </a:p>
          <a:p>
            <a:r>
              <a:rPr lang="de-DE"/>
              <a:t>Binomial test for 1398 / 2676:  </a:t>
            </a:r>
            <a:r>
              <a:rPr lang="de-DE">
                <a:solidFill>
                  <a:schemeClr val="accent1"/>
                </a:solidFill>
              </a:rPr>
              <a:t>p-value = 0.02</a:t>
            </a:r>
            <a:r>
              <a:rPr lang="de-DE">
                <a:solidFill>
                  <a:schemeClr val="accent2"/>
                </a:solidFill>
              </a:rPr>
              <a:t>* </a:t>
            </a:r>
            <a:r>
              <a:rPr lang="de-DE"/>
              <a:t>(= 2%)</a:t>
            </a:r>
          </a:p>
          <a:p>
            <a:pPr lvl="1"/>
            <a:r>
              <a:rPr lang="de-DE"/>
              <a:t>input: </a:t>
            </a:r>
            <a:r>
              <a:rPr lang="de-DE">
                <a:solidFill>
                  <a:schemeClr val="accent4"/>
                </a:solidFill>
              </a:rPr>
              <a:t>“successes” </a:t>
            </a:r>
            <a:r>
              <a:rPr lang="de-DE" i="1">
                <a:solidFill>
                  <a:schemeClr val="accent4"/>
                </a:solidFill>
              </a:rPr>
              <a:t>k</a:t>
            </a:r>
            <a:r>
              <a:rPr lang="de-DE">
                <a:solidFill>
                  <a:schemeClr val="accent4"/>
                </a:solidFill>
              </a:rPr>
              <a:t> </a:t>
            </a:r>
            <a:r>
              <a:rPr lang="de-DE"/>
              <a:t>/</a:t>
            </a:r>
            <a:r>
              <a:rPr lang="de-DE">
                <a:solidFill>
                  <a:schemeClr val="accent4"/>
                </a:solidFill>
              </a:rPr>
              <a:t> sample size </a:t>
            </a:r>
            <a:r>
              <a:rPr lang="de-DE" i="1">
                <a:solidFill>
                  <a:schemeClr val="accent4"/>
                </a:solidFill>
              </a:rPr>
              <a:t>n</a:t>
            </a:r>
            <a:endParaRPr lang="de-DE">
              <a:solidFill>
                <a:schemeClr val="accent4"/>
              </a:solidFill>
            </a:endParaRPr>
          </a:p>
          <a:p>
            <a:pPr lvl="1"/>
            <a:r>
              <a:rPr lang="de-DE"/>
              <a:t>try it for yourself: </a:t>
            </a:r>
            <a:r>
              <a:rPr lang="de-DE">
                <a:hlinkClick r:id="rId2"/>
              </a:rPr>
              <a:t>http://sigil.collocations.de/wizard.html</a:t>
            </a:r>
            <a:endParaRPr lang="de-DE"/>
          </a:p>
          <a:p>
            <a:pPr lvl="1"/>
            <a:r>
              <a:rPr lang="de-DE"/>
              <a:t>significance is achieved because of large sample size</a:t>
            </a:r>
          </a:p>
          <a:p>
            <a:r>
              <a:rPr lang="de-DE">
                <a:solidFill>
                  <a:schemeClr val="accent2"/>
                </a:solidFill>
              </a:rPr>
              <a:t>Confidence interval </a:t>
            </a:r>
            <a:r>
              <a:rPr lang="de-DE"/>
              <a:t>for π = all H</a:t>
            </a:r>
            <a:r>
              <a:rPr lang="de-DE" baseline="-25000"/>
              <a:t>0</a:t>
            </a:r>
            <a:r>
              <a:rPr lang="de-DE"/>
              <a:t> that cannot be rejected (with </a:t>
            </a:r>
            <a:r>
              <a:rPr lang="de-DE" i="1"/>
              <a:t>p</a:t>
            </a:r>
            <a:r>
              <a:rPr lang="de-DE"/>
              <a:t> &lt; .05 or other significance level)</a:t>
            </a:r>
          </a:p>
          <a:p>
            <a:r>
              <a:rPr lang="de-DE"/>
              <a:t>Indicates small </a:t>
            </a:r>
            <a:r>
              <a:rPr lang="de-DE">
                <a:solidFill>
                  <a:schemeClr val="accent2"/>
                </a:solidFill>
              </a:rPr>
              <a:t>effect size</a:t>
            </a:r>
            <a:r>
              <a:rPr lang="de-DE"/>
              <a:t>:</a:t>
            </a:r>
            <a:br>
              <a:rPr lang="de-DE" sz="1600"/>
            </a:br>
            <a:r>
              <a:rPr lang="de-DE"/>
              <a:t>						</a:t>
            </a:r>
            <a:r>
              <a:rPr lang="de-DE">
                <a:solidFill>
                  <a:schemeClr val="accent1"/>
                </a:solidFill>
              </a:rPr>
              <a:t>50.3% ≤ π ≤ 54.2%</a:t>
            </a:r>
          </a:p>
        </p:txBody>
      </p:sp>
    </p:spTree>
    <p:extLst>
      <p:ext uri="{BB962C8B-B14F-4D97-AF65-F5344CB8AC3E}">
        <p14:creationId xmlns:p14="http://schemas.microsoft.com/office/powerpoint/2010/main" val="120419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8" y="1530973"/>
            <a:ext cx="6395824" cy="478798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Factor: context size | BBI</a:t>
            </a:r>
          </a:p>
        </p:txBody>
      </p:sp>
    </p:spTree>
    <p:extLst>
      <p:ext uri="{BB962C8B-B14F-4D97-AF65-F5344CB8AC3E}">
        <p14:creationId xmlns:p14="http://schemas.microsoft.com/office/powerpoint/2010/main" val="5370707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9" y="1530973"/>
            <a:ext cx="6395822" cy="478798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Factor: context size | BBI</a:t>
            </a:r>
          </a:p>
        </p:txBody>
      </p:sp>
    </p:spTree>
    <p:extLst>
      <p:ext uri="{BB962C8B-B14F-4D97-AF65-F5344CB8AC3E}">
        <p14:creationId xmlns:p14="http://schemas.microsoft.com/office/powerpoint/2010/main" val="40885384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9" y="1530973"/>
            <a:ext cx="6395822" cy="47879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Factor: context size | BBI</a:t>
            </a:r>
          </a:p>
        </p:txBody>
      </p:sp>
    </p:spTree>
    <p:extLst>
      <p:ext uri="{BB962C8B-B14F-4D97-AF65-F5344CB8AC3E}">
        <p14:creationId xmlns:p14="http://schemas.microsoft.com/office/powerpoint/2010/main" val="20699968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8" y="1530973"/>
            <a:ext cx="6395824" cy="478798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Factor: corpus | syntactic| BBI</a:t>
            </a:r>
          </a:p>
        </p:txBody>
      </p:sp>
    </p:spTree>
    <p:extLst>
      <p:ext uri="{BB962C8B-B14F-4D97-AF65-F5344CB8AC3E}">
        <p14:creationId xmlns:p14="http://schemas.microsoft.com/office/powerpoint/2010/main" val="31514512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9" y="1530973"/>
            <a:ext cx="6395822" cy="478798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Factor: corpus | syntactic| BBI</a:t>
            </a:r>
          </a:p>
        </p:txBody>
      </p:sp>
    </p:spTree>
    <p:extLst>
      <p:ext uri="{BB962C8B-B14F-4D97-AF65-F5344CB8AC3E}">
        <p14:creationId xmlns:p14="http://schemas.microsoft.com/office/powerpoint/2010/main" val="15784223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9" y="1530973"/>
            <a:ext cx="6395822" cy="47879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Factor: corpus | syntactic| BBI</a:t>
            </a:r>
          </a:p>
        </p:txBody>
      </p:sp>
    </p:spTree>
    <p:extLst>
      <p:ext uri="{BB962C8B-B14F-4D97-AF65-F5344CB8AC3E}">
        <p14:creationId xmlns:p14="http://schemas.microsoft.com/office/powerpoint/2010/main" val="17815818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9" y="1530973"/>
            <a:ext cx="6395821" cy="47879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Factor: corpus | syntactic| BBI</a:t>
            </a:r>
          </a:p>
        </p:txBody>
      </p:sp>
    </p:spTree>
    <p:extLst>
      <p:ext uri="{BB962C8B-B14F-4D97-AF65-F5344CB8AC3E}">
        <p14:creationId xmlns:p14="http://schemas.microsoft.com/office/powerpoint/2010/main" val="30677615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9" y="1530973"/>
            <a:ext cx="6395821" cy="47879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Factor: corpus | syntactic| BBI</a:t>
            </a:r>
          </a:p>
        </p:txBody>
      </p:sp>
    </p:spTree>
    <p:extLst>
      <p:ext uri="{BB962C8B-B14F-4D97-AF65-F5344CB8AC3E}">
        <p14:creationId xmlns:p14="http://schemas.microsoft.com/office/powerpoint/2010/main" val="21390752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coverage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4" y="1570808"/>
            <a:ext cx="7702929" cy="480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6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coverage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4" y="1570808"/>
            <a:ext cx="7702929" cy="480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13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Frequency estimates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72529"/>
          </a:xfrm>
        </p:spPr>
        <p:txBody>
          <a:bodyPr/>
          <a:lstStyle/>
          <a:p>
            <a:r>
              <a:rPr lang="de-DE"/>
              <a:t>Confidence intervals should always be computed for corpus frequencies!</a:t>
            </a:r>
          </a:p>
          <a:p>
            <a:r>
              <a:rPr lang="de-DE"/>
              <a:t>E.g. </a:t>
            </a:r>
            <a:r>
              <a:rPr lang="de-DE" i="1"/>
              <a:t>kick the bucket</a:t>
            </a:r>
            <a:r>
              <a:rPr lang="de-DE"/>
              <a:t> in BNC</a:t>
            </a:r>
          </a:p>
          <a:p>
            <a:pPr lvl="1"/>
            <a:r>
              <a:rPr lang="de-DE"/>
              <a:t>16 hits for CEQL query </a:t>
            </a:r>
            <a:r>
              <a:rPr lang="de-DE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{kick/V} &lt;&lt;3&gt;&gt; {bucket/N}</a:t>
            </a:r>
            <a:r>
              <a:rPr lang="de-DE"/>
              <a:t> </a:t>
            </a:r>
          </a:p>
          <a:p>
            <a:pPr lvl="1"/>
            <a:r>
              <a:rPr lang="de-DE"/>
              <a:t>corresponds to </a:t>
            </a:r>
            <a:r>
              <a:rPr lang="de-DE" i="1"/>
              <a:t>p</a:t>
            </a:r>
            <a:r>
              <a:rPr lang="de-DE"/>
              <a:t> = 0.16 pmw</a:t>
            </a:r>
          </a:p>
          <a:p>
            <a:pPr lvl="1"/>
            <a:r>
              <a:rPr lang="de-DE"/>
              <a:t>confidence interval for 16 / 98313429: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0.085 pmw ≤ π ≤ 0.252 pmw</a:t>
            </a:r>
          </a:p>
          <a:p>
            <a:pPr lvl="1"/>
            <a:r>
              <a:rPr lang="de-DE"/>
              <a:t>footnote: is this really the usage frequency of the idiom?</a:t>
            </a:r>
          </a:p>
          <a:p>
            <a:r>
              <a:rPr lang="de-DE"/>
              <a:t>Not supported by standard corpus tools yet</a:t>
            </a:r>
          </a:p>
          <a:p>
            <a:pPr lvl="1"/>
            <a:r>
              <a:rPr lang="de-DE"/>
              <a:t>but we're working on it</a:t>
            </a:r>
          </a:p>
          <a:p>
            <a:pPr lvl="1"/>
            <a:r>
              <a:rPr lang="de-DE"/>
              <a:t>various statistical problems (e.g. non-randomness)</a:t>
            </a:r>
          </a:p>
          <a:p>
            <a:endParaRPr lang="de-DE"/>
          </a:p>
          <a:p>
            <a:pPr lvl="1"/>
            <a:endParaRPr lang="de-DE"/>
          </a:p>
          <a:p>
            <a:pPr lvl="1"/>
            <a:endParaRPr lang="de-DE"/>
          </a:p>
        </p:txBody>
      </p:sp>
      <p:grpSp>
        <p:nvGrpSpPr>
          <p:cNvPr id="9" name="Group 8"/>
          <p:cNvGrpSpPr/>
          <p:nvPr/>
        </p:nvGrpSpPr>
        <p:grpSpPr>
          <a:xfrm>
            <a:off x="5964866" y="3213283"/>
            <a:ext cx="2721934" cy="646331"/>
            <a:chOff x="5964866" y="3351511"/>
            <a:chExt cx="2721934" cy="646331"/>
          </a:xfrm>
        </p:grpSpPr>
        <p:sp>
          <p:nvSpPr>
            <p:cNvPr id="4" name="TextBox 3"/>
            <p:cNvSpPr txBox="1"/>
            <p:nvPr/>
          </p:nvSpPr>
          <p:spPr>
            <a:xfrm>
              <a:off x="6783572" y="3351511"/>
              <a:ext cx="1903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accent4"/>
                  </a:solidFill>
                </a:rPr>
                <a:t>sample size = number of tokens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5964866" y="3700130"/>
              <a:ext cx="818706" cy="29771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701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context size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4" y="1570808"/>
            <a:ext cx="7702929" cy="480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36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context size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5" y="1570808"/>
            <a:ext cx="7702927" cy="480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854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context size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5" y="1570808"/>
            <a:ext cx="7702927" cy="480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23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corpus | L2/R2 span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6" y="1570808"/>
            <a:ext cx="7702925" cy="480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297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frequency threshold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6" y="1570808"/>
            <a:ext cx="7702925" cy="48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887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interactions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5" y="1570808"/>
            <a:ext cx="7702927" cy="480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484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interactions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6" y="1570808"/>
            <a:ext cx="7702925" cy="480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841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interactions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6" y="1570808"/>
            <a:ext cx="7702925" cy="48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225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interactions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6" y="1570808"/>
            <a:ext cx="7702924" cy="48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449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E-VIEW-alation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Interactive Web-based viewer for P/R plots</a:t>
            </a:r>
          </a:p>
          <a:p>
            <a:r>
              <a:rPr lang="de-DE"/>
              <a:t>Gives user full control over evaluation parameters</a:t>
            </a:r>
          </a:p>
          <a:p>
            <a:pPr lvl="1"/>
            <a:r>
              <a:rPr lang="de-DE"/>
              <a:t>make your own animations like those in the presentation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marL="0" indent="0" algn="ctr">
              <a:buNone/>
            </a:pPr>
            <a:r>
              <a:rPr lang="de-DE">
                <a:hlinkClick r:id="rId2"/>
              </a:rPr>
              <a:t>http://www.collocations.de/eviewalation/</a:t>
            </a:r>
            <a:endParaRPr lang="de-DE"/>
          </a:p>
          <a:p>
            <a:pPr marL="0" indent="0">
              <a:buNone/>
            </a:pPr>
            <a:endParaRPr lang="de-DE"/>
          </a:p>
          <a:p>
            <a:pPr marL="457200" lvl="1" indent="0">
              <a:buNone/>
            </a:pPr>
            <a:r>
              <a:rPr lang="en-US"/>
              <a:t>👉  to be released as </a:t>
            </a:r>
            <a:r>
              <a:rPr lang="de-DE"/>
              <a:t>open-source software</a:t>
            </a:r>
          </a:p>
        </p:txBody>
      </p:sp>
    </p:spTree>
    <p:extLst>
      <p:ext uri="{BB962C8B-B14F-4D97-AF65-F5344CB8AC3E}">
        <p14:creationId xmlns:p14="http://schemas.microsoft.com/office/powerpoint/2010/main" val="34279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Hypothesis tests in pract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Hypothesis tests in practice</a:t>
            </a:r>
          </a:p>
        </p:txBody>
      </p:sp>
      <p:sp>
        <p:nvSpPr>
          <p:cNvPr id="4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05286" y="6536531"/>
            <a:ext cx="293451" cy="2589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477" name="ishot-2.png" descr="ishot-2.png"/>
          <p:cNvPicPr>
            <a:picLocks noChangeAspect="1"/>
          </p:cNvPicPr>
          <p:nvPr/>
        </p:nvPicPr>
        <p:blipFill>
          <a:blip r:embed="rId2"/>
          <a:srcRect t="13988" r="683" b="11985"/>
          <a:stretch>
            <a:fillRect/>
          </a:stretch>
        </p:blipFill>
        <p:spPr>
          <a:xfrm>
            <a:off x="26789" y="1285875"/>
            <a:ext cx="9081492" cy="53399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0" name="Group"/>
          <p:cNvGrpSpPr/>
          <p:nvPr/>
        </p:nvGrpSpPr>
        <p:grpSpPr>
          <a:xfrm>
            <a:off x="4282218" y="4339827"/>
            <a:ext cx="4404582" cy="2196704"/>
            <a:chOff x="0" y="0"/>
            <a:chExt cx="6502400" cy="3124200"/>
          </a:xfrm>
        </p:grpSpPr>
        <p:sp>
          <p:nvSpPr>
            <p:cNvPr id="478" name="http://sigil.collocations.de/wizard.html…"/>
            <p:cNvSpPr/>
            <p:nvPr/>
          </p:nvSpPr>
          <p:spPr>
            <a:xfrm>
              <a:off x="0" y="0"/>
              <a:ext cx="6502400" cy="3124200"/>
            </a:xfrm>
            <a:prstGeom prst="roundRect">
              <a:avLst>
                <a:gd name="adj" fmla="val 10319"/>
              </a:avLst>
            </a:prstGeom>
            <a:gradFill flip="none" rotWithShape="1">
              <a:gsLst>
                <a:gs pos="0">
                  <a:srgbClr val="FFFFFF"/>
                </a:gs>
                <a:gs pos="100000">
                  <a:srgbClr val="929292"/>
                </a:gs>
              </a:gsLst>
              <a:lin ang="3600000" scaled="0"/>
            </a:gradFill>
            <a:ln w="19050" cap="flat">
              <a:solidFill>
                <a:srgbClr val="424242"/>
              </a:solidFill>
              <a:prstDash val="solid"/>
              <a:miter lim="400000"/>
            </a:ln>
            <a:effectLst>
              <a:outerShdw blurRad="127000" dist="76200" dir="27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267881" indent="-214305">
                <a:spcBef>
                  <a:spcPts val="562"/>
                </a:spcBef>
                <a:buSzPct val="125000"/>
                <a:buChar char="•"/>
                <a:defRPr sz="2600">
                  <a:solidFill>
                    <a:srgbClr val="011993"/>
                  </a:solidFill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r>
                <a:rPr sz="1828">
                  <a:hlinkClick r:id="rId3"/>
                </a:rPr>
                <a:t>http://sigil.collocations.de/wizard.html</a:t>
              </a:r>
            </a:p>
            <a:p>
              <a:pPr marL="267881" indent="-214305">
                <a:spcBef>
                  <a:spcPts val="562"/>
                </a:spcBef>
                <a:buSzPct val="125000"/>
                <a:buChar char="•"/>
                <a:defRPr sz="2600">
                  <a:solidFill>
                    <a:srgbClr val="011993"/>
                  </a:solidFill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r>
                <a:rPr sz="1828">
                  <a:hlinkClick r:id="rId4"/>
                </a:rPr>
                <a:t>http://corpora.lancs.ac.uk/sigtest/</a:t>
              </a:r>
              <a:r>
                <a:rPr lang="en-US" sz="1828"/>
                <a:t> </a:t>
              </a:r>
              <a:endParaRPr sz="1828"/>
            </a:p>
            <a:p>
              <a:pPr marL="267881" indent="-214305">
                <a:spcBef>
                  <a:spcPts val="562"/>
                </a:spcBef>
                <a:buSzPct val="125000"/>
                <a:buChar char="•"/>
                <a:defRPr sz="2600">
                  <a:solidFill>
                    <a:srgbClr val="011993"/>
                  </a:solidFill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r>
                <a:rPr sz="1828">
                  <a:hlinkClick r:id="rId5"/>
                </a:rPr>
                <a:t>http://vassarstats.net/</a:t>
              </a:r>
            </a:p>
            <a:p>
              <a:pPr marL="267881" indent="-214305">
                <a:spcBef>
                  <a:spcPts val="562"/>
                </a:spcBef>
                <a:buSzPct val="125000"/>
                <a:buChar char="•"/>
                <a:defRPr sz="2600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r>
                <a:rPr sz="1828"/>
                <a:t>SPSS, SAS, Excel, …</a:t>
              </a:r>
              <a:endParaRPr lang="en-US" sz="1828"/>
            </a:p>
            <a:p>
              <a:pPr marL="267881" indent="-214305">
                <a:spcBef>
                  <a:spcPts val="562"/>
                </a:spcBef>
                <a:buSzPct val="125000"/>
                <a:buChar char="•"/>
                <a:defRPr sz="2600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r>
                <a:rPr lang="en-GB" sz="1828"/>
                <a:t>best to use dedicated software: </a:t>
              </a:r>
              <a:endParaRPr sz="1828"/>
            </a:p>
          </p:txBody>
        </p:sp>
        <p:pic>
          <p:nvPicPr>
            <p:cNvPr id="479" name="Rlogo-1.tiff" descr="Rlogo-1.tiff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14793" y="1959903"/>
              <a:ext cx="1240345" cy="8713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542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" grpId="0" animBg="1" advAuto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Small co-occurrence contexts are better</a:t>
            </a:r>
          </a:p>
          <a:p>
            <a:r>
              <a:rPr lang="de-DE"/>
              <a:t>Size matters, but also corpus quality</a:t>
            </a:r>
          </a:p>
          <a:p>
            <a:pPr lvl="1"/>
            <a:r>
              <a:rPr lang="de-DE"/>
              <a:t>very large Web corpora outperform BNC</a:t>
            </a:r>
          </a:p>
          <a:p>
            <a:r>
              <a:rPr lang="de-DE"/>
              <a:t>Frequency threshold does not improve results</a:t>
            </a:r>
          </a:p>
          <a:p>
            <a:pPr lvl="1"/>
            <a:r>
              <a:rPr lang="de-DE"/>
              <a:t>possibly due to focus on small number of nodes</a:t>
            </a:r>
          </a:p>
          <a:p>
            <a:r>
              <a:rPr lang="de-DE"/>
              <a:t>Virtually no interactions between parameters</a:t>
            </a:r>
          </a:p>
          <a:p>
            <a:pPr lvl="1"/>
            <a:r>
              <a:rPr lang="de-DE"/>
              <a:t>corpus </a:t>
            </a:r>
            <a:r>
              <a:rPr lang="de-DE">
                <a:solidFill>
                  <a:schemeClr val="accent1"/>
                </a:solidFill>
              </a:rPr>
              <a:t>vs.</a:t>
            </a:r>
            <a:r>
              <a:rPr lang="de-DE"/>
              <a:t> context size </a:t>
            </a:r>
            <a:r>
              <a:rPr lang="de-DE">
                <a:solidFill>
                  <a:schemeClr val="accent1"/>
                </a:solidFill>
              </a:rPr>
              <a:t>vs.</a:t>
            </a:r>
            <a:r>
              <a:rPr lang="de-DE"/>
              <a:t> AM</a:t>
            </a:r>
          </a:p>
          <a:p>
            <a:pPr lvl="1"/>
            <a:r>
              <a:rPr lang="de-DE"/>
              <a:t>most findings hold across both gold standards (except AM)</a:t>
            </a:r>
          </a:p>
          <a:p>
            <a:r>
              <a:rPr lang="de-DE"/>
              <a:t>Share all results with E-VIEW-alation!</a:t>
            </a:r>
          </a:p>
        </p:txBody>
      </p:sp>
    </p:spTree>
    <p:extLst>
      <p:ext uri="{BB962C8B-B14F-4D97-AF65-F5344CB8AC3E}">
        <p14:creationId xmlns:p14="http://schemas.microsoft.com/office/powerpoint/2010/main" val="44248639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White CCL 2">
  <a:themeElements>
    <a:clrScheme name="FAU Stefan">
      <a:dk1>
        <a:sysClr val="windowText" lastClr="000000"/>
      </a:dk1>
      <a:lt1>
        <a:sysClr val="window" lastClr="FFFFFF"/>
      </a:lt1>
      <a:dk2>
        <a:srgbClr val="3365A2"/>
      </a:dk2>
      <a:lt2>
        <a:srgbClr val="FFF6E8"/>
      </a:lt2>
      <a:accent1>
        <a:srgbClr val="3365A2"/>
      </a:accent1>
      <a:accent2>
        <a:srgbClr val="C73127"/>
      </a:accent2>
      <a:accent3>
        <a:srgbClr val="008047"/>
      </a:accent3>
      <a:accent4>
        <a:srgbClr val="7F387B"/>
      </a:accent4>
      <a:accent5>
        <a:srgbClr val="DBB22D"/>
      </a:accent5>
      <a:accent6>
        <a:srgbClr val="2A8E96"/>
      </a:accent6>
      <a:hlink>
        <a:srgbClr val="04276F"/>
      </a:hlink>
      <a:folHlink>
        <a:srgbClr val="3100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White CCL 2</Template>
  <TotalTime>5458</TotalTime>
  <Words>4049</Words>
  <Application>Microsoft Macintosh PowerPoint</Application>
  <PresentationFormat>On-screen Show (4:3)</PresentationFormat>
  <Paragraphs>590</Paragraphs>
  <Slides>90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3" baseType="lpstr">
      <vt:lpstr>AppleSymbols</vt:lpstr>
      <vt:lpstr>Arial</vt:lpstr>
      <vt:lpstr>Calibri</vt:lpstr>
      <vt:lpstr>Consolas</vt:lpstr>
      <vt:lpstr>Georgia Bold</vt:lpstr>
      <vt:lpstr>Gill Sans</vt:lpstr>
      <vt:lpstr>Gill Sans Light</vt:lpstr>
      <vt:lpstr>Gill Sans MT</vt:lpstr>
      <vt:lpstr>Helvetica</vt:lpstr>
      <vt:lpstr>Lucida Grande</vt:lpstr>
      <vt:lpstr>Verdana</vt:lpstr>
      <vt:lpstr>Wingdings</vt:lpstr>
      <vt:lpstr>Simple White CCL 2</vt:lpstr>
      <vt:lpstr>HS Corpus Linguistics / Korpuslinguistik 3. Statistical analysis of frequency data</vt:lpstr>
      <vt:lpstr>Outline</vt:lpstr>
      <vt:lpstr>Interpreting corpus frequencies</vt:lpstr>
      <vt:lpstr>Example: déjà vu</vt:lpstr>
      <vt:lpstr>Sampling variation</vt:lpstr>
      <vt:lpstr>Binomial sampling variation</vt:lpstr>
      <vt:lpstr>Confidence intervals &amp; effect size</vt:lpstr>
      <vt:lpstr>Frequency estimates</vt:lpstr>
      <vt:lpstr>Hypothesis tests in practice</vt:lpstr>
      <vt:lpstr>Type I errors  </vt:lpstr>
      <vt:lpstr>Type II errors  </vt:lpstr>
      <vt:lpstr>Type II errors &amp; effect size</vt:lpstr>
      <vt:lpstr>Type II errors &amp; sample size</vt:lpstr>
      <vt:lpstr>Confidence interval</vt:lpstr>
      <vt:lpstr>Confidence intervals</vt:lpstr>
      <vt:lpstr>Frequency comparison</vt:lpstr>
      <vt:lpstr>Frequency comparison</vt:lpstr>
      <vt:lpstr>The broader picture on statistics in corpus linguistics</vt:lpstr>
      <vt:lpstr>Further reading</vt:lpstr>
      <vt:lpstr>Keywords</vt:lpstr>
      <vt:lpstr>Keyword extraction techniques</vt:lpstr>
      <vt:lpstr>Keyword extraction techniques</vt:lpstr>
      <vt:lpstr>Corpus</vt:lpstr>
      <vt:lpstr>Reference corpora</vt:lpstr>
      <vt:lpstr>Experiments</vt:lpstr>
      <vt:lpstr>Overlap between techniques</vt:lpstr>
      <vt:lpstr>Frequency bias</vt:lpstr>
      <vt:lpstr>Manual annotation</vt:lpstr>
      <vt:lpstr>Manual annotation</vt:lpstr>
      <vt:lpstr>Agreement</vt:lpstr>
      <vt:lpstr>IAA </vt:lpstr>
      <vt:lpstr>Precision = #TP / 200 cand.</vt:lpstr>
      <vt:lpstr>Precision = #TP / 200 cand.</vt:lpstr>
      <vt:lpstr>Recall = #kw for each category</vt:lpstr>
      <vt:lpstr>Recall = #kw for each category</vt:lpstr>
      <vt:lpstr>Recall = #kw for each category</vt:lpstr>
      <vt:lpstr>Collocations</vt:lpstr>
      <vt:lpstr>Collocations</vt:lpstr>
      <vt:lpstr>Word sketch = syntactic co-occurrence</vt:lpstr>
      <vt:lpstr>Syntactic co-occurrence</vt:lpstr>
      <vt:lpstr>Syntactic co-occurrence</vt:lpstr>
      <vt:lpstr>Statistical association measures (AM)</vt:lpstr>
      <vt:lpstr>Statistical association measures (AM)</vt:lpstr>
      <vt:lpstr>Evaluating collocation identification (Evert et al. 2017) </vt:lpstr>
      <vt:lpstr>Gold standard</vt:lpstr>
      <vt:lpstr>The Bartsch224 gold standard</vt:lpstr>
      <vt:lpstr>Gold standard example: BBI</vt:lpstr>
      <vt:lpstr>Gold standard example: BBI</vt:lpstr>
      <vt:lpstr>Gold standard example: OCD</vt:lpstr>
      <vt:lpstr>Parameters: association measure</vt:lpstr>
      <vt:lpstr>Parameters: co-occurrence context</vt:lpstr>
      <vt:lpstr>Parameters: corpus &amp; annotation</vt:lpstr>
      <vt:lpstr>Parameters: corpus &amp; annotation</vt:lpstr>
      <vt:lpstr>Evaluation methodology</vt:lpstr>
      <vt:lpstr>Evaluation methodology</vt:lpstr>
      <vt:lpstr>Evaluation: global ranking</vt:lpstr>
      <vt:lpstr>Evaluation: precision vs. recall | BBI</vt:lpstr>
      <vt:lpstr>Evaluation: precision vs. recall | BBI</vt:lpstr>
      <vt:lpstr>Evaluation: precision vs. recall | BBI</vt:lpstr>
      <vt:lpstr>Evaluation: precision vs. recall | BBI</vt:lpstr>
      <vt:lpstr>Evaluation: precision vs. recall | BBI</vt:lpstr>
      <vt:lpstr>Evaluation: precision vs. recall | BBI</vt:lpstr>
      <vt:lpstr>Evaluation: precision vs. recall | BBI</vt:lpstr>
      <vt:lpstr>Evaluation: precision vs. recall | BBI</vt:lpstr>
      <vt:lpstr>Evaluation: precision vs. recall | BBI</vt:lpstr>
      <vt:lpstr>Evaluation: precision vs. recall | BBI</vt:lpstr>
      <vt:lpstr>Evaluation: precision vs. recall | BBI</vt:lpstr>
      <vt:lpstr>Evaluation: precision vs. recall | BBI</vt:lpstr>
      <vt:lpstr>Factor: context size | BBI</vt:lpstr>
      <vt:lpstr>Factor: context size | BBI</vt:lpstr>
      <vt:lpstr>Factor: context size | BBI</vt:lpstr>
      <vt:lpstr>Factor: context size | BBI</vt:lpstr>
      <vt:lpstr>Factor: corpus | syntactic| BBI</vt:lpstr>
      <vt:lpstr>Factor: corpus | syntactic| BBI</vt:lpstr>
      <vt:lpstr>Factor: corpus | syntactic| BBI</vt:lpstr>
      <vt:lpstr>Factor: corpus | syntactic| BBI</vt:lpstr>
      <vt:lpstr>Factor: corpus | syntactic| BBI</vt:lpstr>
      <vt:lpstr>Results: coverage</vt:lpstr>
      <vt:lpstr>Results: coverage</vt:lpstr>
      <vt:lpstr>Results: context size</vt:lpstr>
      <vt:lpstr>Results: context size</vt:lpstr>
      <vt:lpstr>Results: context size</vt:lpstr>
      <vt:lpstr>Results: corpus | L2/R2 span</vt:lpstr>
      <vt:lpstr>Results: frequency threshold</vt:lpstr>
      <vt:lpstr>Results: interactions</vt:lpstr>
      <vt:lpstr>Results: interactions</vt:lpstr>
      <vt:lpstr>Results: interactions</vt:lpstr>
      <vt:lpstr>Results: interactions</vt:lpstr>
      <vt:lpstr>E-VIEW-alation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EMLex A6: Computational Lexicography 1. Introduction</dc:title>
  <dc:creator>ex47emin</dc:creator>
  <cp:lastModifiedBy>Evert, Stephanie</cp:lastModifiedBy>
  <cp:revision>158</cp:revision>
  <cp:lastPrinted>2018-05-23T08:58:43Z</cp:lastPrinted>
  <dcterms:created xsi:type="dcterms:W3CDTF">2016-04-18T06:25:12Z</dcterms:created>
  <dcterms:modified xsi:type="dcterms:W3CDTF">2022-05-13T10:49:55Z</dcterms:modified>
</cp:coreProperties>
</file>